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0080625" cy="7559675"/>
  <p:notesSz cx="7772400" cy="100584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78" y="-9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3438" cy="50165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>
                <a:latin typeface="DejaVu Sans" pitchFamily="18"/>
                <a:ea typeface="Gothic" pitchFamily="2"/>
                <a:cs typeface="Lucidasans" pitchFamily="2"/>
              </a:defRPr>
            </a:lvl1pPr>
          </a:lstStyle>
          <a:p>
            <a:pPr>
              <a:defRPr sz="1400"/>
            </a:pPr>
            <a:endParaRPr lang="en-US"/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398963" y="0"/>
            <a:ext cx="3373437" cy="50165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DejaVu Sans" pitchFamily="18"/>
                <a:ea typeface="Gothic" pitchFamily="2"/>
                <a:cs typeface="Lucidasans" pitchFamily="2"/>
              </a:defRPr>
            </a:lvl1pPr>
          </a:lstStyle>
          <a:p>
            <a:pPr>
              <a:defRPr sz="1400"/>
            </a:pPr>
            <a:endParaRPr lang="en-US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9555163"/>
            <a:ext cx="3373438" cy="503237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>
                <a:latin typeface="DejaVu Sans" pitchFamily="18"/>
                <a:ea typeface="Gothic" pitchFamily="2"/>
                <a:cs typeface="Lucidasans" pitchFamily="2"/>
              </a:defRPr>
            </a:lvl1pPr>
          </a:lstStyle>
          <a:p>
            <a:pPr>
              <a:defRPr sz="1400"/>
            </a:pPr>
            <a:endParaRPr lang="en-US"/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398963" y="9555163"/>
            <a:ext cx="3373437" cy="503237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 sz="1400"/>
            </a:pPr>
            <a:fld id="{377800F0-41C7-4786-A6A2-C1FEDF2FB582}" type="slidenum">
              <a:rPr/>
              <a:pPr>
                <a:defRPr sz="1400"/>
              </a:pPr>
              <a:t>‹N›</a:t>
            </a:fld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13315" name="Segnaposto note 2"/>
          <p:cNvSpPr txBox="1">
            <a:spLocks noGrp="1"/>
          </p:cNvSpPr>
          <p:nvPr>
            <p:ph type="body" sz="quarter" idx="3"/>
          </p:nvPr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3438" cy="5032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US" sz="1400">
                <a:latin typeface="DejaVu Serif" pitchFamily="18"/>
                <a:ea typeface="DejaVu Sans" pitchFamily="2"/>
                <a:cs typeface="Lucidasans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398963" y="0"/>
            <a:ext cx="3373437" cy="5032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US" sz="1400">
                <a:latin typeface="DejaVu Serif" pitchFamily="18"/>
                <a:ea typeface="DejaVu Sans" pitchFamily="2"/>
                <a:cs typeface="Lucidasans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9555163"/>
            <a:ext cx="3373438" cy="5032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US" sz="1400">
                <a:latin typeface="DejaVu Serif" pitchFamily="18"/>
                <a:ea typeface="DejaVu Sans" pitchFamily="2"/>
                <a:cs typeface="Lucidasans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398963" y="9555163"/>
            <a:ext cx="3373437" cy="5032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US" sz="1400">
                <a:latin typeface="DejaVu Serif" pitchFamily="18"/>
                <a:ea typeface="DejaVu Sans" pitchFamily="2"/>
                <a:cs typeface="Lucidasans" pitchFamily="2"/>
              </a:defRPr>
            </a:lvl1pPr>
          </a:lstStyle>
          <a:p>
            <a:pPr>
              <a:defRPr/>
            </a:pPr>
            <a:fld id="{EFF937E5-7267-4653-B60E-EAE3A2FC8881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5900" indent="-215900" algn="l" rtl="0" eaLnBrk="0" fontAlgn="base" hangingPunct="0">
      <a:spcBef>
        <a:spcPct val="30000"/>
      </a:spcBef>
      <a:spcAft>
        <a:spcPct val="0"/>
      </a:spcAft>
      <a:defRPr lang="en-US" sz="2000">
        <a:solidFill>
          <a:schemeClr val="tx1"/>
        </a:solidFill>
        <a:latin typeface="DejaVu Sans" pitchFamily="18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16386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4818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6866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8914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0962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3010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5058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7106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9154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1202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3250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18434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5298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7346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9394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61442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63490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65538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67586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69634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71682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73730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0482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75778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2530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4578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6626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8674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0722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2770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77875" y="4776788"/>
            <a:ext cx="6216650" cy="4527550"/>
          </a:xfrm>
          <a:ln/>
        </p:spPr>
        <p:txBody>
          <a:bodyPr>
            <a:spAutoFit/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DejaVu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Alberto Venturini</a:t>
            </a:r>
            <a:endParaRPr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Pattern Abstract Factory</a:t>
            </a:r>
            <a:endParaRPr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12794-4C35-4B2B-A3C8-D4FCC797E388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Alberto Venturini</a:t>
            </a:r>
            <a:endParaRPr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Pattern Abstract Factory</a:t>
            </a:r>
            <a:endParaRPr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4DEAF-A5D6-454B-8F8B-8608B493FB1F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Alberto Venturini</a:t>
            </a:r>
            <a:endParaRPr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Pattern Abstract Factory</a:t>
            </a:r>
            <a:endParaRPr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A4013-0B82-423C-A38A-CCE0D59D680E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Alberto Venturini</a:t>
            </a:r>
            <a:endParaRPr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Pattern Abstract Factory</a:t>
            </a:r>
            <a:endParaRPr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64D93-C9DF-4555-ABA4-AAD35DDEE33E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Alberto Venturini</a:t>
            </a:r>
            <a:endParaRPr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Pattern Abstract Factory</a:t>
            </a:r>
            <a:endParaRPr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0B0D7-1CE2-4528-AD17-4472CCFEB1C7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Alberto Venturini</a:t>
            </a:r>
            <a:endParaRPr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Pattern Abstract Factory</a:t>
            </a:r>
            <a:endParaRPr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B1429-8CCC-4485-9CDE-86CEE79A3F5D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Alberto Venturini</a:t>
            </a:r>
            <a:endParaRPr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Pattern Abstract Factory</a:t>
            </a:r>
            <a:endParaRPr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1C154-2CAD-42AB-9279-D5BF8C9FA457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Alberto Venturini</a:t>
            </a:r>
            <a:endParaRPr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Pattern Abstract Factory</a:t>
            </a:r>
            <a:endParaRPr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5970-E809-48BE-A986-9BCFC07B9C2C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Alberto Venturini</a:t>
            </a:r>
            <a:endParaRPr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Pattern Abstract Factory</a:t>
            </a:r>
            <a:endParaRPr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9A603-84B8-4FF3-A2F6-82B02E5228E9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Alberto Venturini</a:t>
            </a:r>
            <a:endParaRPr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Pattern Abstract Factory</a:t>
            </a:r>
            <a:endParaRPr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06E5D-9537-4E01-919E-482595849DD6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Alberto Venturini</a:t>
            </a:r>
            <a:endParaRPr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Pattern Abstract Factory</a:t>
            </a:r>
            <a:endParaRPr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61B9A-FDDC-412C-BCBE-56E5C9209F7D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 txBox="1">
            <a:spLocks noGrp="1"/>
          </p:cNvSpPr>
          <p:nvPr>
            <p:ph type="title"/>
          </p:nvPr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503238" y="1768475"/>
            <a:ext cx="9072562" cy="49895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tabLst/>
              <a:defRPr lang="en-US" sz="32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"/>
              <a:tabLst/>
              <a:defRPr lang="en-US" sz="32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en-US" sz="28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en-US" sz="24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9pPr>
          </a:lstStyle>
          <a:p>
            <a:pPr lvl="0"/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  <a:p>
            <a:pPr lvl="7"/>
            <a:r>
              <a:rPr lang="en-US"/>
              <a:t>Eighth Outline Level</a:t>
            </a:r>
          </a:p>
          <a:p>
            <a:pPr lvl="8"/>
            <a:r>
              <a:rPr lang="en-US"/>
              <a:t>Ninth Outline Level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503238" y="7194550"/>
            <a:ext cx="2349500" cy="3222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US" sz="1400">
                <a:solidFill>
                  <a:srgbClr val="999999"/>
                </a:solidFill>
                <a:latin typeface="DejaVu Serif" pitchFamily="18"/>
                <a:ea typeface="DejaVu Sans" pitchFamily="2"/>
                <a:cs typeface="Lucidasans" pitchFamily="2"/>
              </a:defRPr>
            </a:lvl1pPr>
          </a:lstStyle>
          <a:p>
            <a:pPr>
              <a:defRPr/>
            </a:pPr>
            <a:r>
              <a:t>Alberto Venturini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448050" y="7194550"/>
            <a:ext cx="3194050" cy="3222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ct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US" sz="1400">
                <a:solidFill>
                  <a:srgbClr val="999999"/>
                </a:solidFill>
                <a:latin typeface="DejaVu Serif" pitchFamily="18"/>
                <a:ea typeface="DejaVu Sans" pitchFamily="2"/>
                <a:cs typeface="Lucidasans" pitchFamily="2"/>
              </a:defRPr>
            </a:lvl1pPr>
          </a:lstStyle>
          <a:p>
            <a:pPr>
              <a:defRPr/>
            </a:pPr>
            <a:r>
              <a:t>Pattern Abstract Factory</a:t>
            </a:r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6300" y="7194550"/>
            <a:ext cx="2349500" cy="3222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n-US" sz="1400">
                <a:solidFill>
                  <a:srgbClr val="999999"/>
                </a:solidFill>
                <a:latin typeface="DejaVu Serif" pitchFamily="18"/>
                <a:ea typeface="DejaVu Sans" pitchFamily="2"/>
                <a:cs typeface="Lucidasans" pitchFamily="2"/>
              </a:defRPr>
            </a:lvl1pPr>
          </a:lstStyle>
          <a:p>
            <a:pPr>
              <a:defRPr/>
            </a:pPr>
            <a:fld id="{8E0C9F67-7872-499A-B03D-162D36ED97E9}" type="slidenum">
              <a:rPr/>
              <a:pPr>
                <a:defRPr/>
              </a:pPr>
              <a:t>‹N›</a:t>
            </a:fld>
            <a:endParaRPr/>
          </a:p>
        </p:txBody>
      </p:sp>
      <p:sp>
        <p:nvSpPr>
          <p:cNvPr id="7" name="Connettore 1 6"/>
          <p:cNvSpPr/>
          <p:nvPr/>
        </p:nvSpPr>
        <p:spPr>
          <a:xfrm>
            <a:off x="457200" y="7086600"/>
            <a:ext cx="9144000" cy="0"/>
          </a:xfrm>
          <a:prstGeom prst="line">
            <a:avLst/>
          </a:prstGeom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DejaVu Serif" pitchFamily="18"/>
              <a:ea typeface="DejaVu Sans" pitchFamily="2"/>
              <a:cs typeface="Lucida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>
          <a:solidFill>
            <a:schemeClr val="tx2"/>
          </a:solidFill>
          <a:latin typeface="DejaVu Sans" pitchFamily="1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DejaVu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DejaVu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DejaVu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DejaVu Sans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DejaVu Sans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DejaVu Sans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DejaVu Sans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DejaVu Sans"/>
        </a:defRPr>
      </a:lvl9pPr>
    </p:titleStyle>
    <p:bodyStyle>
      <a:lvl1pPr marL="431800" indent="-323850" algn="l" rtl="0" eaLnBrk="0" fontAlgn="base" hangingPunct="0">
        <a:spcBef>
          <a:spcPct val="20000"/>
        </a:spcBef>
        <a:spcAft>
          <a:spcPct val="0"/>
        </a:spcAft>
        <a:buSzPct val="45000"/>
        <a:buFont typeface="StarSymbol"/>
        <a:buChar char=""/>
        <a:defRPr lang="en-US" sz="3200">
          <a:solidFill>
            <a:schemeClr val="tx1"/>
          </a:solidFill>
          <a:latin typeface="Arial" charset="0"/>
        </a:defRPr>
      </a:lvl1pPr>
      <a:lvl2pPr marL="863600" lvl="1" indent="-287338" algn="l" rtl="0" eaLnBrk="0" fontAlgn="base" hangingPunct="0">
        <a:spcBef>
          <a:spcPct val="20000"/>
        </a:spcBef>
        <a:spcAft>
          <a:spcPct val="0"/>
        </a:spcAft>
        <a:buSzPct val="75000"/>
        <a:buFont typeface="StarSymbol"/>
        <a:buChar char="–"/>
        <a:defRPr lang="en-US" sz="2800">
          <a:solidFill>
            <a:schemeClr val="tx1"/>
          </a:solidFill>
          <a:latin typeface="Arial" charset="0"/>
        </a:defRPr>
      </a:lvl2pPr>
      <a:lvl3pPr marL="1295400" lvl="2" indent="-215900" algn="l" rtl="0" eaLnBrk="0" fontAlgn="base" hangingPunct="0">
        <a:spcBef>
          <a:spcPct val="20000"/>
        </a:spcBef>
        <a:spcAft>
          <a:spcPct val="0"/>
        </a:spcAft>
        <a:buSzPct val="45000"/>
        <a:buFont typeface="StarSymbol"/>
        <a:buChar char="●"/>
        <a:defRPr lang="en-US" sz="2400">
          <a:solidFill>
            <a:schemeClr val="tx1"/>
          </a:solidFill>
          <a:latin typeface="Arial" charset="0"/>
        </a:defRPr>
      </a:lvl3pPr>
      <a:lvl4pPr marL="1727200" lvl="3" indent="-215900" algn="l" rtl="0" eaLnBrk="0" fontAlgn="base" hangingPunct="0">
        <a:spcBef>
          <a:spcPct val="20000"/>
        </a:spcBef>
        <a:spcAft>
          <a:spcPct val="0"/>
        </a:spcAft>
        <a:buSzPct val="75000"/>
        <a:buFont typeface="StarSymbol"/>
        <a:buChar char="–"/>
        <a:defRPr lang="en-US" sz="2000">
          <a:solidFill>
            <a:schemeClr val="tx1"/>
          </a:solidFill>
          <a:latin typeface="Arial" charset="0"/>
        </a:defRPr>
      </a:lvl4pPr>
      <a:lvl5pPr marL="2159000" lvl="4" indent="-215900" algn="l" rtl="0" eaLnBrk="0" fontAlgn="base" hangingPunct="0">
        <a:spcBef>
          <a:spcPct val="20000"/>
        </a:spcBef>
        <a:spcAft>
          <a:spcPct val="0"/>
        </a:spcAft>
        <a:buSzPct val="45000"/>
        <a:buFont typeface="StarSymbol"/>
        <a:buChar char="●"/>
        <a:defRPr lang="en-US" sz="2000">
          <a:solidFill>
            <a:schemeClr val="tx1"/>
          </a:solidFill>
          <a:latin typeface="Arial" charset="0"/>
        </a:defRPr>
      </a:lvl5pPr>
      <a:lvl6pPr marL="2592000" marR="0" lvl="5" indent="-216000" rtl="0" hangingPunct="0">
        <a:buSzPct val="45000"/>
        <a:buFont typeface="StarSymbol"/>
        <a:buChar char="●"/>
        <a:defRPr lang="en-US"/>
      </a:lvl6pPr>
      <a:lvl7pPr marL="3024000" marR="0" lvl="6" indent="-216000" rtl="0" hangingPunct="0">
        <a:buSzPct val="45000"/>
        <a:buFont typeface="StarSymbol"/>
        <a:buChar char="●"/>
        <a:defRPr lang="en-US"/>
      </a:lvl7pPr>
      <a:lvl8pPr marL="3456000" marR="0" lvl="7" indent="-216000" rtl="0" hangingPunct="0">
        <a:buSzPct val="45000"/>
        <a:buFont typeface="StarSymbol"/>
        <a:buChar char="●"/>
        <a:defRPr lang="en-US"/>
      </a:lvl8pPr>
      <a:lvl9pPr marL="3888000" marR="0" lvl="8" indent="-216000" rtl="0" hangingPunct="0">
        <a:buSzPct val="45000"/>
        <a:buFont typeface="StarSymbol"/>
        <a:buChar char="●"/>
        <a:defRPr lang="en-US"/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15362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6F5CAE-B5A8-4090-B6B5-FC7DAA448FBF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15365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Introduzione</a:t>
            </a:r>
          </a:p>
        </p:txBody>
      </p:sp>
      <p:sp>
        <p:nvSpPr>
          <p:cNvPr id="15366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111750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Abstract Factory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è </a:t>
            </a:r>
            <a:r>
              <a:rPr lang="it-IT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creazionale</a:t>
            </a: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e </a:t>
            </a:r>
            <a:r>
              <a:rPr lang="it-IT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basato su oggetti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ovvero, la </a:t>
            </a:r>
            <a:r>
              <a:rPr lang="it-IT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creazione</a:t>
            </a: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degli oggetti è </a:t>
            </a:r>
            <a:r>
              <a:rPr lang="it-IT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delegata</a:t>
            </a: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alle istanze di apposite classi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Scopo: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z="24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« fornire un'interfaccia per la </a:t>
            </a:r>
            <a:r>
              <a:rPr lang="it-IT" sz="2400" b="1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creazione</a:t>
            </a:r>
            <a:r>
              <a:rPr lang="it-IT" sz="24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di </a:t>
            </a:r>
            <a:r>
              <a:rPr lang="it-IT" sz="2400" b="1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famiglie di oggetti correlati o dipendenti</a:t>
            </a:r>
            <a:r>
              <a:rPr lang="it-IT" sz="24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senza specificare quali siano le loro classi concrete » (GoF)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Detto anche: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kit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33794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3379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D79E6B-21CE-483E-B9C9-33DCD9B52915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33797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Il metodo newMaze()</a:t>
            </a:r>
          </a:p>
        </p:txBody>
      </p:sp>
      <p:sp>
        <p:nvSpPr>
          <p:cNvPr id="33798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z="28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La </a:t>
            </a:r>
            <a:r>
              <a:rPr sz="28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z="28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concreta da usare viene scelta in un altro punto del programma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4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in un unico punto! Quindi è facile da cambiare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4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per esempio la </a:t>
            </a:r>
            <a:r>
              <a:rPr sz="24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z="24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concreta può essere scelta durante l'inizializzazione del programma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z="28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newMaze() </a:t>
            </a:r>
            <a:r>
              <a:rPr sz="2800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non sa più niente</a:t>
            </a:r>
            <a:r>
              <a:rPr sz="28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circa i diversi tipi di “prodotti” (labirinti, porte, stanze, ...)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4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ovvero, non conosce i “prodotti” concreti, ma solo quelli </a:t>
            </a:r>
            <a:r>
              <a:rPr sz="2400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astratti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4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quindi non deve conoscere le </a:t>
            </a:r>
            <a:r>
              <a:rPr sz="24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z="24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concrete, ma solo quella </a:t>
            </a:r>
            <a:r>
              <a:rPr sz="2400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astratta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35842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3584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DFF25F-E6E3-4C5F-9BC5-09D23844494F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Figura a mano libera 1"/>
          <p:cNvSpPr/>
          <p:nvPr/>
        </p:nvSpPr>
        <p:spPr>
          <a:xfrm>
            <a:off x="1192213" y="1143000"/>
            <a:ext cx="7772400" cy="3200400"/>
          </a:xfrm>
          <a:custGeom>
            <a:avLst/>
            <a:gdLst>
              <a:gd name="f0" fmla="val 0"/>
              <a:gd name="f1" fmla="val 884"/>
              <a:gd name="f2" fmla="val 526"/>
              <a:gd name="f3" fmla="val 794"/>
              <a:gd name="f4" fmla="val 337"/>
              <a:gd name="f5" fmla="val 800"/>
              <a:gd name="f6" fmla="val 349"/>
              <a:gd name="f7" fmla="val 806"/>
              <a:gd name="f8" fmla="val 361"/>
              <a:gd name="f9" fmla="val 812"/>
              <a:gd name="f10" fmla="val 373"/>
              <a:gd name="f11" fmla="val 390"/>
              <a:gd name="f12" fmla="val 426"/>
              <a:gd name="f13" fmla="val 776"/>
              <a:gd name="f14" fmla="val 461"/>
              <a:gd name="f15" fmla="val 740"/>
              <a:gd name="f16" fmla="val 485"/>
              <a:gd name="f17" fmla="val 693"/>
              <a:gd name="f18" fmla="val 503"/>
              <a:gd name="f19" fmla="val 639"/>
              <a:gd name="f20" fmla="val 509"/>
              <a:gd name="f21" fmla="val 609"/>
              <a:gd name="f22" fmla="val 579"/>
              <a:gd name="f23" fmla="val 555"/>
              <a:gd name="f24" fmla="val 497"/>
              <a:gd name="f25" fmla="val 531"/>
              <a:gd name="f26" fmla="val 519"/>
              <a:gd name="f27" fmla="val 501"/>
              <a:gd name="f28" fmla="val 515"/>
              <a:gd name="f29" fmla="val 484"/>
              <a:gd name="f30" fmla="val 521"/>
              <a:gd name="f31" fmla="val 460"/>
              <a:gd name="f32" fmla="val 442"/>
              <a:gd name="f33" fmla="val 418"/>
              <a:gd name="f34" fmla="val 406"/>
              <a:gd name="f35" fmla="val 394"/>
              <a:gd name="f36" fmla="val 376"/>
              <a:gd name="f37" fmla="val 491"/>
              <a:gd name="f38" fmla="val 352"/>
              <a:gd name="f39" fmla="val 334"/>
              <a:gd name="f40" fmla="val 310"/>
              <a:gd name="f41" fmla="val 263"/>
              <a:gd name="f42" fmla="val 221"/>
              <a:gd name="f43" fmla="val 185"/>
              <a:gd name="f44" fmla="val 467"/>
              <a:gd name="f45" fmla="val 161"/>
              <a:gd name="f46" fmla="val 444"/>
              <a:gd name="f47" fmla="val 143"/>
              <a:gd name="f48" fmla="val 414"/>
              <a:gd name="f49" fmla="val 137"/>
              <a:gd name="f50" fmla="val 131"/>
              <a:gd name="f51" fmla="val 90"/>
              <a:gd name="f52" fmla="val 408"/>
              <a:gd name="f53" fmla="val 54"/>
              <a:gd name="f54" fmla="val 24"/>
              <a:gd name="f55" fmla="val 6"/>
              <a:gd name="f56" fmla="val 343"/>
              <a:gd name="f57" fmla="val 308"/>
              <a:gd name="f58" fmla="val 272"/>
              <a:gd name="f59" fmla="val 30"/>
              <a:gd name="f60" fmla="val 242"/>
              <a:gd name="f61" fmla="val 60"/>
              <a:gd name="f62" fmla="val 219"/>
              <a:gd name="f63" fmla="val 101"/>
              <a:gd name="f64" fmla="val 201"/>
              <a:gd name="f65" fmla="val 107"/>
              <a:gd name="f66" fmla="val 95"/>
              <a:gd name="f67" fmla="val 189"/>
              <a:gd name="f68" fmla="val 84"/>
              <a:gd name="f69" fmla="val 177"/>
              <a:gd name="f70" fmla="val 78"/>
              <a:gd name="f71" fmla="val 160"/>
              <a:gd name="f72" fmla="val 142"/>
              <a:gd name="f73" fmla="val 100"/>
              <a:gd name="f74" fmla="val 113"/>
              <a:gd name="f75" fmla="val 71"/>
              <a:gd name="f76" fmla="val 149"/>
              <a:gd name="f77" fmla="val 47"/>
              <a:gd name="f78" fmla="val 197"/>
              <a:gd name="f79" fmla="val 35"/>
              <a:gd name="f80" fmla="val 227"/>
              <a:gd name="f81" fmla="val 41"/>
              <a:gd name="f82" fmla="val 251"/>
              <a:gd name="f83" fmla="val 275"/>
              <a:gd name="f84" fmla="val 59"/>
              <a:gd name="f85" fmla="val 293"/>
              <a:gd name="f86" fmla="val 77"/>
              <a:gd name="f87" fmla="val 298"/>
              <a:gd name="f88" fmla="val 304"/>
              <a:gd name="f89" fmla="val 322"/>
              <a:gd name="f90" fmla="val 340"/>
              <a:gd name="f91" fmla="val 53"/>
              <a:gd name="f92" fmla="val 358"/>
              <a:gd name="f93" fmla="val 382"/>
              <a:gd name="f94" fmla="val 430"/>
              <a:gd name="f95" fmla="val 436"/>
              <a:gd name="f96" fmla="val 466"/>
              <a:gd name="f97" fmla="val 29"/>
              <a:gd name="f98" fmla="val 496"/>
              <a:gd name="f99" fmla="val 12"/>
              <a:gd name="f100" fmla="val 573"/>
              <a:gd name="f101" fmla="val 621"/>
              <a:gd name="f102" fmla="val 669"/>
              <a:gd name="f103" fmla="val 699"/>
              <a:gd name="f104" fmla="val 722"/>
              <a:gd name="f105" fmla="val 728"/>
              <a:gd name="f106" fmla="val 112"/>
              <a:gd name="f107" fmla="val 118"/>
              <a:gd name="f108" fmla="val 124"/>
              <a:gd name="f109" fmla="val 130"/>
              <a:gd name="f110" fmla="val 734"/>
              <a:gd name="f111" fmla="val 746"/>
              <a:gd name="f112" fmla="val 136"/>
              <a:gd name="f113" fmla="val 830"/>
              <a:gd name="f114" fmla="val 148"/>
              <a:gd name="f115" fmla="val 860"/>
              <a:gd name="f116" fmla="val 171"/>
              <a:gd name="f117" fmla="val 878"/>
              <a:gd name="f118" fmla="val 237"/>
              <a:gd name="f119" fmla="val 296"/>
              <a:gd name="f120" fmla="val 319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84" h="526">
                <a:moveTo>
                  <a:pt x="f3" y="f4"/>
                </a:moveTo>
                <a:lnTo>
                  <a:pt x="f5" y="f6"/>
                </a:lnTo>
                <a:lnTo>
                  <a:pt x="f7" y="f8"/>
                </a:lnTo>
                <a:lnTo>
                  <a:pt x="f9" y="f10"/>
                </a:lnTo>
                <a:lnTo>
                  <a:pt x="f9" y="f11"/>
                </a:lnTo>
                <a:lnTo>
                  <a:pt x="f5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18"/>
                </a:lnTo>
                <a:lnTo>
                  <a:pt x="f22" y="f18"/>
                </a:lnTo>
                <a:lnTo>
                  <a:pt x="f23" y="f24"/>
                </a:lnTo>
                <a:lnTo>
                  <a:pt x="f25" y="f16"/>
                </a:lnTo>
                <a:lnTo>
                  <a:pt x="f26" y="f18"/>
                </a:lnTo>
                <a:lnTo>
                  <a:pt x="f27" y="f28"/>
                </a:lnTo>
                <a:lnTo>
                  <a:pt x="f29" y="f30"/>
                </a:lnTo>
                <a:lnTo>
                  <a:pt x="f31" y="f2"/>
                </a:lnTo>
                <a:lnTo>
                  <a:pt x="f32" y="f30"/>
                </a:lnTo>
                <a:lnTo>
                  <a:pt x="f33" y="f28"/>
                </a:lnTo>
                <a:lnTo>
                  <a:pt x="f34" y="f18"/>
                </a:lnTo>
                <a:lnTo>
                  <a:pt x="f35" y="f16"/>
                </a:lnTo>
                <a:lnTo>
                  <a:pt x="f36" y="f37"/>
                </a:lnTo>
                <a:lnTo>
                  <a:pt x="f38" y="f24"/>
                </a:lnTo>
                <a:lnTo>
                  <a:pt x="f39" y="f24"/>
                </a:lnTo>
                <a:lnTo>
                  <a:pt x="f40" y="f18"/>
                </a:lnTo>
                <a:lnTo>
                  <a:pt x="f41" y="f24"/>
                </a:lnTo>
                <a:lnTo>
                  <a:pt x="f42" y="f16"/>
                </a:lnTo>
                <a:lnTo>
                  <a:pt x="f43" y="f44"/>
                </a:lnTo>
                <a:lnTo>
                  <a:pt x="f45" y="f46"/>
                </a:lnTo>
                <a:lnTo>
                  <a:pt x="f47" y="f48"/>
                </a:lnTo>
                <a:lnTo>
                  <a:pt x="f49" y="f48"/>
                </a:lnTo>
                <a:lnTo>
                  <a:pt x="f49" y="f48"/>
                </a:lnTo>
                <a:lnTo>
                  <a:pt x="f49" y="f48"/>
                </a:lnTo>
                <a:lnTo>
                  <a:pt x="f50" y="f48"/>
                </a:lnTo>
                <a:lnTo>
                  <a:pt x="f51" y="f52"/>
                </a:lnTo>
                <a:lnTo>
                  <a:pt x="f53" y="f11"/>
                </a:lnTo>
                <a:lnTo>
                  <a:pt x="f54" y="f10"/>
                </a:lnTo>
                <a:lnTo>
                  <a:pt x="f55" y="f56"/>
                </a:lnTo>
                <a:lnTo>
                  <a:pt x="f0" y="f57"/>
                </a:lnTo>
                <a:lnTo>
                  <a:pt x="f55" y="f58"/>
                </a:lnTo>
                <a:lnTo>
                  <a:pt x="f59" y="f60"/>
                </a:lnTo>
                <a:lnTo>
                  <a:pt x="f61" y="f62"/>
                </a:lnTo>
                <a:lnTo>
                  <a:pt x="f63" y="f64"/>
                </a:lnTo>
                <a:lnTo>
                  <a:pt x="f63" y="f64"/>
                </a:lnTo>
                <a:lnTo>
                  <a:pt x="f63" y="f64"/>
                </a:lnTo>
                <a:lnTo>
                  <a:pt x="f65" y="f64"/>
                </a:lnTo>
                <a:lnTo>
                  <a:pt x="f66" y="f67"/>
                </a:lnTo>
                <a:lnTo>
                  <a:pt x="f68" y="f69"/>
                </a:lnTo>
                <a:lnTo>
                  <a:pt x="f70" y="f71"/>
                </a:lnTo>
                <a:lnTo>
                  <a:pt x="f70" y="f72"/>
                </a:lnTo>
                <a:lnTo>
                  <a:pt x="f68" y="f73"/>
                </a:lnTo>
                <a:lnTo>
                  <a:pt x="f74" y="f75"/>
                </a:lnTo>
                <a:lnTo>
                  <a:pt x="f76" y="f77"/>
                </a:lnTo>
                <a:lnTo>
                  <a:pt x="f78" y="f79"/>
                </a:lnTo>
                <a:lnTo>
                  <a:pt x="f80" y="f81"/>
                </a:lnTo>
                <a:lnTo>
                  <a:pt x="f82" y="f77"/>
                </a:lnTo>
                <a:lnTo>
                  <a:pt x="f83" y="f84"/>
                </a:lnTo>
                <a:lnTo>
                  <a:pt x="f85" y="f86"/>
                </a:lnTo>
                <a:lnTo>
                  <a:pt x="f87" y="f86"/>
                </a:lnTo>
                <a:lnTo>
                  <a:pt x="f87" y="f86"/>
                </a:lnTo>
                <a:lnTo>
                  <a:pt x="f88" y="f86"/>
                </a:lnTo>
                <a:lnTo>
                  <a:pt x="f88" y="f86"/>
                </a:lnTo>
                <a:lnTo>
                  <a:pt x="f88" y="f86"/>
                </a:lnTo>
                <a:lnTo>
                  <a:pt x="f40" y="f86"/>
                </a:lnTo>
                <a:lnTo>
                  <a:pt x="f40" y="f86"/>
                </a:lnTo>
                <a:lnTo>
                  <a:pt x="f89" y="f84"/>
                </a:lnTo>
                <a:lnTo>
                  <a:pt x="f90" y="f91"/>
                </a:lnTo>
                <a:lnTo>
                  <a:pt x="f92" y="f77"/>
                </a:lnTo>
                <a:lnTo>
                  <a:pt x="f93" y="f81"/>
                </a:lnTo>
                <a:lnTo>
                  <a:pt x="f35" y="f81"/>
                </a:lnTo>
                <a:lnTo>
                  <a:pt x="f34" y="f77"/>
                </a:lnTo>
                <a:lnTo>
                  <a:pt x="f33" y="f91"/>
                </a:lnTo>
                <a:lnTo>
                  <a:pt x="f94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77"/>
                </a:lnTo>
                <a:lnTo>
                  <a:pt x="f96" y="f97"/>
                </a:lnTo>
                <a:lnTo>
                  <a:pt x="f98" y="f99"/>
                </a:lnTo>
                <a:lnTo>
                  <a:pt x="f25" y="f55"/>
                </a:lnTo>
                <a:lnTo>
                  <a:pt x="f100" y="f0"/>
                </a:lnTo>
                <a:lnTo>
                  <a:pt x="f101" y="f55"/>
                </a:lnTo>
                <a:lnTo>
                  <a:pt x="f102" y="f54"/>
                </a:lnTo>
                <a:lnTo>
                  <a:pt x="f103" y="f77"/>
                </a:lnTo>
                <a:lnTo>
                  <a:pt x="f104" y="f86"/>
                </a:lnTo>
                <a:lnTo>
                  <a:pt x="f105" y="f106"/>
                </a:lnTo>
                <a:lnTo>
                  <a:pt x="f105" y="f107"/>
                </a:lnTo>
                <a:lnTo>
                  <a:pt x="f105" y="f107"/>
                </a:lnTo>
                <a:lnTo>
                  <a:pt x="f105" y="f108"/>
                </a:lnTo>
                <a:lnTo>
                  <a:pt x="f105" y="f109"/>
                </a:lnTo>
                <a:lnTo>
                  <a:pt x="f110" y="f109"/>
                </a:lnTo>
                <a:lnTo>
                  <a:pt x="f15" y="f109"/>
                </a:lnTo>
                <a:lnTo>
                  <a:pt x="f111" y="f109"/>
                </a:lnTo>
                <a:lnTo>
                  <a:pt x="f111" y="f109"/>
                </a:lnTo>
                <a:lnTo>
                  <a:pt x="f3" y="f112"/>
                </a:lnTo>
                <a:lnTo>
                  <a:pt x="f113" y="f114"/>
                </a:lnTo>
                <a:lnTo>
                  <a:pt x="f115" y="f116"/>
                </a:lnTo>
                <a:lnTo>
                  <a:pt x="f117" y="f64"/>
                </a:lnTo>
                <a:lnTo>
                  <a:pt x="f1" y="f118"/>
                </a:lnTo>
                <a:lnTo>
                  <a:pt x="f117" y="f58"/>
                </a:lnTo>
                <a:lnTo>
                  <a:pt x="f115" y="f119"/>
                </a:lnTo>
                <a:lnTo>
                  <a:pt x="f113" y="f120"/>
                </a:lnTo>
                <a:lnTo>
                  <a:pt x="f3" y="f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10079038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35846" name="Titolo 3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In immagini...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pic>
        <p:nvPicPr>
          <p:cNvPr id="35848" name="Immagin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713" y="474980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9" name="Immagin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8963" y="4572000"/>
            <a:ext cx="1828800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0" name="Immagine 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0" y="5173663"/>
            <a:ext cx="198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1" name="Immagine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4987925"/>
            <a:ext cx="1887538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2" name="Immagine 9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11925" y="2424113"/>
            <a:ext cx="156051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853" name="Connettore 4 10"/>
          <p:cNvCxnSpPr>
            <a:cxnSpLocks noChangeShapeType="1"/>
          </p:cNvCxnSpPr>
          <p:nvPr/>
        </p:nvCxnSpPr>
        <p:spPr bwMode="auto">
          <a:xfrm rot="5400000" flipH="1" flipV="1">
            <a:off x="5218906" y="5225257"/>
            <a:ext cx="36513" cy="2387600"/>
          </a:xfrm>
          <a:prstGeom prst="bentConnector3">
            <a:avLst>
              <a:gd name="adj1" fmla="val -635000"/>
            </a:avLst>
          </a:prstGeom>
          <a:noFill/>
          <a:ln w="36720">
            <a:solidFill>
              <a:srgbClr val="000000"/>
            </a:solidFill>
            <a:miter lim="800000"/>
            <a:headEnd/>
            <a:tailEnd type="arrow" w="med" len="med"/>
          </a:ln>
        </p:spPr>
      </p:cxnSp>
      <p:cxnSp>
        <p:nvCxnSpPr>
          <p:cNvPr id="35854" name="Connettore 4 11"/>
          <p:cNvCxnSpPr>
            <a:cxnSpLocks noChangeShapeType="1"/>
          </p:cNvCxnSpPr>
          <p:nvPr/>
        </p:nvCxnSpPr>
        <p:spPr bwMode="auto">
          <a:xfrm rot="5400000" flipH="1" flipV="1">
            <a:off x="5106988" y="3074988"/>
            <a:ext cx="33337" cy="6973887"/>
          </a:xfrm>
          <a:prstGeom prst="bentConnector3">
            <a:avLst>
              <a:gd name="adj1" fmla="val -675514"/>
            </a:avLst>
          </a:prstGeom>
          <a:noFill/>
          <a:ln w="36720">
            <a:solidFill>
              <a:srgbClr val="000000"/>
            </a:solidFill>
            <a:miter lim="800000"/>
            <a:headEnd/>
            <a:tailEnd type="arrow" w="med" len="med"/>
          </a:ln>
        </p:spPr>
      </p:cxnSp>
      <p:cxnSp>
        <p:nvCxnSpPr>
          <p:cNvPr id="35855" name="Connettore 4 12"/>
          <p:cNvCxnSpPr>
            <a:cxnSpLocks noChangeShapeType="1"/>
          </p:cNvCxnSpPr>
          <p:nvPr/>
        </p:nvCxnSpPr>
        <p:spPr bwMode="auto">
          <a:xfrm>
            <a:off x="4114800" y="2808288"/>
            <a:ext cx="2397125" cy="15875"/>
          </a:xfrm>
          <a:prstGeom prst="bentConnector3">
            <a:avLst>
              <a:gd name="adj1" fmla="val 50000"/>
            </a:avLst>
          </a:prstGeom>
          <a:noFill/>
          <a:ln w="36720">
            <a:solidFill>
              <a:srgbClr val="000000"/>
            </a:solidFill>
            <a:miter lim="800000"/>
            <a:headEnd/>
            <a:tailEnd type="arrow" w="med" len="med"/>
          </a:ln>
        </p:spPr>
      </p:cxnSp>
      <p:pic>
        <p:nvPicPr>
          <p:cNvPr id="35856" name="Immagine 13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14600" y="2008188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onnettore 1 14"/>
          <p:cNvSpPr/>
          <p:nvPr/>
        </p:nvSpPr>
        <p:spPr>
          <a:xfrm flipV="1">
            <a:off x="1828800" y="3657600"/>
            <a:ext cx="1143000" cy="914400"/>
          </a:xfrm>
          <a:prstGeom prst="line">
            <a:avLst/>
          </a:prstGeom>
          <a:noFill/>
          <a:ln w="36720">
            <a:solidFill>
              <a:srgbClr val="000000"/>
            </a:solidFill>
            <a:prstDash val="solid"/>
            <a:tailEnd type="arrow"/>
          </a:ln>
        </p:spPr>
        <p:txBody>
          <a:bodyPr lIns="108360" tIns="63360" rIns="108360" bIns="6336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16" name="Connettore 1 15"/>
          <p:cNvSpPr/>
          <p:nvPr/>
        </p:nvSpPr>
        <p:spPr>
          <a:xfrm flipH="1" flipV="1">
            <a:off x="3200400" y="3657600"/>
            <a:ext cx="685800" cy="685800"/>
          </a:xfrm>
          <a:prstGeom prst="line">
            <a:avLst/>
          </a:prstGeom>
          <a:noFill/>
          <a:ln w="36720">
            <a:solidFill>
              <a:srgbClr val="000000"/>
            </a:solidFill>
            <a:prstDash val="solid"/>
            <a:tailEnd type="arrow"/>
          </a:ln>
        </p:spPr>
        <p:txBody>
          <a:bodyPr lIns="108360" tIns="63360" rIns="108360" bIns="6336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17" name="Connettore 1 16"/>
          <p:cNvSpPr/>
          <p:nvPr/>
        </p:nvSpPr>
        <p:spPr>
          <a:xfrm flipV="1">
            <a:off x="6256338" y="3429000"/>
            <a:ext cx="914400" cy="1371600"/>
          </a:xfrm>
          <a:prstGeom prst="line">
            <a:avLst/>
          </a:prstGeom>
          <a:noFill/>
          <a:ln w="36720">
            <a:solidFill>
              <a:srgbClr val="000000"/>
            </a:solidFill>
            <a:prstDash val="solid"/>
            <a:tailEnd type="arrow"/>
          </a:ln>
        </p:spPr>
        <p:txBody>
          <a:bodyPr lIns="108360" tIns="63360" rIns="108360" bIns="6336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18" name="Connettore 1 17"/>
          <p:cNvSpPr/>
          <p:nvPr/>
        </p:nvSpPr>
        <p:spPr>
          <a:xfrm flipH="1" flipV="1">
            <a:off x="7627938" y="3429000"/>
            <a:ext cx="914400" cy="1371600"/>
          </a:xfrm>
          <a:prstGeom prst="line">
            <a:avLst/>
          </a:prstGeom>
          <a:noFill/>
          <a:ln w="36720">
            <a:solidFill>
              <a:srgbClr val="000000"/>
            </a:solidFill>
            <a:prstDash val="solid"/>
            <a:tailEnd type="arrow"/>
          </a:ln>
        </p:spPr>
        <p:txBody>
          <a:bodyPr lIns="108360" tIns="63360" rIns="108360" bIns="6336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286000" y="1600200"/>
            <a:ext cx="2057400" cy="32543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>
                <a:latin typeface="DejaVu Sans" pitchFamily="18"/>
                <a:ea typeface="Gothic" pitchFamily="2"/>
                <a:cs typeface="Lucidasans" pitchFamily="2"/>
              </a:rPr>
              <a:t>Factory astratta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6400800" y="1930400"/>
            <a:ext cx="2286000" cy="32543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>
                <a:latin typeface="DejaVu Sans" pitchFamily="18"/>
                <a:ea typeface="Gothic" pitchFamily="2"/>
                <a:cs typeface="Lucidasans" pitchFamily="2"/>
              </a:rPr>
              <a:t>Prodotto astratto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1828800" y="6629400"/>
            <a:ext cx="2286000" cy="32543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>
                <a:latin typeface="DejaVu Sans" pitchFamily="18"/>
                <a:ea typeface="Gothic" pitchFamily="2"/>
                <a:cs typeface="Lucidasans" pitchFamily="2"/>
              </a:rPr>
              <a:t>Factory concrete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6629400" y="6629400"/>
            <a:ext cx="2057400" cy="32543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>
                <a:latin typeface="DejaVu Sans" pitchFamily="18"/>
                <a:ea typeface="Gothic" pitchFamily="2"/>
                <a:cs typeface="Lucidasans" pitchFamily="2"/>
              </a:rPr>
              <a:t>Prodotti concreti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Immagin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371600"/>
            <a:ext cx="9186863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37891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3789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E342D8-6960-4EFE-8097-EE307BA108BC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37894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In UML ...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10" name="Ritaglia singolo angolo rettangolo 9"/>
          <p:cNvSpPr/>
          <p:nvPr/>
        </p:nvSpPr>
        <p:spPr>
          <a:xfrm>
            <a:off x="6111875" y="350838"/>
            <a:ext cx="2571750" cy="857250"/>
          </a:xfrm>
          <a:prstGeom prst="snip1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Mancano i parametri di </a:t>
            </a:r>
            <a:r>
              <a:rPr lang="en-US" dirty="0" err="1"/>
              <a:t>createDoor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39938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3993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E767C6-284F-4949-92EE-0C2F1C2B2BDF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39941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lang="it-IT" smtClean="0">
                <a:solidFill>
                  <a:srgbClr val="FFFFFF"/>
                </a:solidFill>
                <a:latin typeface="DejaVu Sans"/>
              </a:rPr>
              <a:t>Il diagramma UML generale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pic>
        <p:nvPicPr>
          <p:cNvPr id="39943" name="Immagin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6350" y="1828800"/>
            <a:ext cx="7181850" cy="475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41986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4198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722570-98B2-45AB-AEFE-C4D8EBCC7385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41989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I partecipanti</a:t>
            </a:r>
          </a:p>
        </p:txBody>
      </p:sp>
      <p:sp>
        <p:nvSpPr>
          <p:cNvPr id="41990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lang="it-IT"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Le </a:t>
            </a:r>
            <a:r>
              <a:rPr lang="it-IT" sz="26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z="2200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AbstractFactory</a:t>
            </a:r>
            <a:r>
              <a:rPr lang="it-IT" sz="22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: dichiara un'interfaccia per la </a:t>
            </a:r>
            <a:r>
              <a:rPr lang="it-IT" sz="22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creazione</a:t>
            </a:r>
            <a:r>
              <a:rPr lang="it-IT" sz="22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di oggetti prodotto astratti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z="2200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ConcreteFactory</a:t>
            </a:r>
            <a:r>
              <a:rPr lang="it-IT" sz="22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: implementa le operazioni di </a:t>
            </a:r>
            <a:r>
              <a:rPr lang="it-IT" sz="22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creazione</a:t>
            </a:r>
            <a:r>
              <a:rPr lang="it-IT" sz="22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degli oggetti prodotto concreti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lang="it-IT"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 prodotti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z="2200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AbstractProduct</a:t>
            </a:r>
            <a:r>
              <a:rPr lang="it-IT" sz="22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: dichiara un'interfaccia per una tipologia di oggetti prodotto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z="2200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ConcreteProduct</a:t>
            </a:r>
            <a:r>
              <a:rPr lang="it-IT" sz="22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: definisce un oggetto prodotto che verrà creato dalla corrispondente </a:t>
            </a:r>
            <a:r>
              <a:rPr lang="it-IT" sz="22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lang="it-IT" sz="22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concreta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lang="it-IT"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Il Client: utilizza soltanto le interfacce dichiarate dalle classi AbstractFactory e AbstractProduct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44034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4403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338276-A085-4C94-A946-D36BF26F1799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44037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Applicabilità</a:t>
            </a:r>
          </a:p>
        </p:txBody>
      </p:sp>
      <p:sp>
        <p:nvSpPr>
          <p:cNvPr id="44038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Quando applicare il pattern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Abstract 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?</a:t>
            </a:r>
          </a:p>
          <a:p>
            <a:pPr marL="1087438" lvl="1" indent="-511175" eaLnBrk="1">
              <a:spcBef>
                <a:spcPct val="0"/>
              </a:spcBef>
              <a:spcAft>
                <a:spcPts val="1138"/>
              </a:spcAft>
              <a:buSzPct val="100000"/>
              <a:buFont typeface="StarSymbol"/>
              <a:buAutoNum type="arabicParenR"/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quando vogliamo un sistema </a:t>
            </a:r>
            <a:r>
              <a:rPr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indipendente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dalle modalità di creazione, composizione, rappresentazione dei suoi “prodotti”</a:t>
            </a:r>
          </a:p>
          <a:p>
            <a:pPr marL="1295400" lvl="2" indent="-215900" eaLnBrk="1">
              <a:spcBef>
                <a:spcPct val="0"/>
              </a:spcBef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aggiungiamo altri 100 tipi di labirinti: dobbiamo cambiare qualcosa in newMaze() ?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pic>
        <p:nvPicPr>
          <p:cNvPr id="44040" name="Immagin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438" y="4922838"/>
            <a:ext cx="1462087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igura a mano libera 6"/>
          <p:cNvSpPr/>
          <p:nvPr/>
        </p:nvSpPr>
        <p:spPr>
          <a:xfrm>
            <a:off x="2540000" y="5137150"/>
            <a:ext cx="2971800" cy="914400"/>
          </a:xfrm>
          <a:custGeom>
            <a:avLst>
              <a:gd name="f0" fmla="val -6776"/>
              <a:gd name="f1" fmla="val 15343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*/ 5419351 1 1725033"/>
              <a:gd name="f9" fmla="val -2147483647"/>
              <a:gd name="f10" fmla="val 2147483647"/>
              <a:gd name="f11" fmla="min 0 21600"/>
              <a:gd name="f12" fmla="max 0 21600"/>
              <a:gd name="f13" fmla="+- 0 0 0"/>
              <a:gd name="f14" fmla="*/ f6 1 21600"/>
              <a:gd name="f15" fmla="*/ f7 1 21600"/>
              <a:gd name="f16" fmla="*/ f8 1 180"/>
              <a:gd name="f17" fmla="pin -2147483647 f0 2147483647"/>
              <a:gd name="f18" fmla="pin -2147483647 f1 2147483647"/>
              <a:gd name="f19" fmla="+- f12 0 f11"/>
              <a:gd name="f20" fmla="*/ f13 f3 1"/>
              <a:gd name="f21" fmla="+- f17 0 10800"/>
              <a:gd name="f22" fmla="+- f18 0 10800"/>
              <a:gd name="f23" fmla="*/ f17 f14 1"/>
              <a:gd name="f24" fmla="*/ f18 f15 1"/>
              <a:gd name="f25" fmla="*/ 3200 f14 1"/>
              <a:gd name="f26" fmla="*/ 18400 f14 1"/>
              <a:gd name="f27" fmla="*/ 18400 f15 1"/>
              <a:gd name="f28" fmla="*/ 3200 f15 1"/>
              <a:gd name="f29" fmla="*/ f19 1 2"/>
              <a:gd name="f30" fmla="*/ 10800 f14 1"/>
              <a:gd name="f31" fmla="*/ 0 f15 1"/>
              <a:gd name="f32" fmla="*/ f20 1 f5"/>
              <a:gd name="f33" fmla="*/ 3160 f14 1"/>
              <a:gd name="f34" fmla="*/ 3160 f15 1"/>
              <a:gd name="f35" fmla="*/ 0 f14 1"/>
              <a:gd name="f36" fmla="*/ 10800 f15 1"/>
              <a:gd name="f37" fmla="*/ 18440 f15 1"/>
              <a:gd name="f38" fmla="*/ 21600 f15 1"/>
              <a:gd name="f39" fmla="*/ 18440 f14 1"/>
              <a:gd name="f40" fmla="*/ 21600 f14 1"/>
              <a:gd name="f41" fmla="*/ f21 f21 1"/>
              <a:gd name="f42" fmla="*/ f22 f22 1"/>
              <a:gd name="f43" fmla="+- 0 0 f22"/>
              <a:gd name="f44" fmla="+- 0 0 f21"/>
              <a:gd name="f45" fmla="+- f11 f29 0"/>
              <a:gd name="f46" fmla="*/ f29 f29 1"/>
              <a:gd name="f47" fmla="+- f32 0 f4"/>
              <a:gd name="f48" fmla="+- f41 f42 0"/>
              <a:gd name="f49" fmla="at2 f43 f44"/>
              <a:gd name="f50" fmla="sqrt f48"/>
              <a:gd name="f51" fmla="+- f49 f4 0"/>
              <a:gd name="f52" fmla="+- f50 0 10800"/>
              <a:gd name="f53" fmla="*/ f51 f8 1"/>
              <a:gd name="f54" fmla="*/ f53 1 f3"/>
              <a:gd name="f55" fmla="+- 0 0 f54"/>
              <a:gd name="f56" fmla="val f55"/>
              <a:gd name="f57" fmla="*/ f56 1 f16"/>
              <a:gd name="f58" fmla="+- f57 0 10"/>
              <a:gd name="f59" fmla="+- f57 10 0"/>
              <a:gd name="f60" fmla="*/ f57 f16 1"/>
              <a:gd name="f61" fmla="+- 0 0 f60"/>
              <a:gd name="f62" fmla="*/ f58 f16 1"/>
              <a:gd name="f63" fmla="*/ f59 f16 1"/>
              <a:gd name="f64" fmla="*/ f61 f3 1"/>
              <a:gd name="f65" fmla="+- 0 0 f62"/>
              <a:gd name="f66" fmla="+- 0 0 f63"/>
              <a:gd name="f67" fmla="*/ f64 1 f8"/>
              <a:gd name="f68" fmla="*/ f65 f3 1"/>
              <a:gd name="f69" fmla="*/ f66 f3 1"/>
              <a:gd name="f70" fmla="+- f67 0 f4"/>
              <a:gd name="f71" fmla="*/ f68 1 f8"/>
              <a:gd name="f72" fmla="*/ f69 1 f8"/>
              <a:gd name="f73" fmla="sin 1 f70"/>
              <a:gd name="f74" fmla="cos 1 f70"/>
              <a:gd name="f75" fmla="+- f71 0 f4"/>
              <a:gd name="f76" fmla="+- f72 0 f4"/>
              <a:gd name="f77" fmla="+- 0 0 f73"/>
              <a:gd name="f78" fmla="+- 0 0 f74"/>
              <a:gd name="f79" fmla="sin 1 f75"/>
              <a:gd name="f80" fmla="cos 1 f75"/>
              <a:gd name="f81" fmla="sin 1 f76"/>
              <a:gd name="f82" fmla="cos 1 f76"/>
              <a:gd name="f83" fmla="*/ 10800 f77 1"/>
              <a:gd name="f84" fmla="*/ 10800 f78 1"/>
              <a:gd name="f85" fmla="+- 0 0 f79"/>
              <a:gd name="f86" fmla="+- 0 0 f80"/>
              <a:gd name="f87" fmla="+- 0 0 f81"/>
              <a:gd name="f88" fmla="+- 0 0 f82"/>
              <a:gd name="f89" fmla="+- f83 10800 0"/>
              <a:gd name="f90" fmla="+- f84 10800 0"/>
              <a:gd name="f91" fmla="*/ 10800 f85 1"/>
              <a:gd name="f92" fmla="*/ 10800 f86 1"/>
              <a:gd name="f93" fmla="*/ 10800 f87 1"/>
              <a:gd name="f94" fmla="*/ 10800 f88 1"/>
              <a:gd name="f95" fmla="?: f52 f17 f89"/>
              <a:gd name="f96" fmla="?: f52 f18 f90"/>
              <a:gd name="f97" fmla="+- f91 10800 0"/>
              <a:gd name="f98" fmla="+- f92 10800 0"/>
              <a:gd name="f99" fmla="+- f93 10800 0"/>
              <a:gd name="f100" fmla="+- f94 10800 0"/>
              <a:gd name="f101" fmla="+- f99 0 f45"/>
              <a:gd name="f102" fmla="+- f100 0 f45"/>
              <a:gd name="f103" fmla="+- f97 0 f45"/>
              <a:gd name="f104" fmla="+- f98 0 f45"/>
              <a:gd name="f105" fmla="*/ f95 f14 1"/>
              <a:gd name="f106" fmla="*/ f96 f15 1"/>
              <a:gd name="f107" fmla="at2 f101 f102"/>
              <a:gd name="f108" fmla="at2 f103 f104"/>
              <a:gd name="f109" fmla="+- f107 f4 0"/>
              <a:gd name="f110" fmla="+- f108 f4 0"/>
              <a:gd name="f111" fmla="*/ f109 f8 1"/>
              <a:gd name="f112" fmla="*/ f110 f8 1"/>
              <a:gd name="f113" fmla="*/ f111 1 f3"/>
              <a:gd name="f114" fmla="*/ f112 1 f3"/>
              <a:gd name="f115" fmla="+- 0 0 f113"/>
              <a:gd name="f116" fmla="+- 0 0 f114"/>
              <a:gd name="f117" fmla="+- 0 0 f115"/>
              <a:gd name="f118" fmla="+- 0 0 f116"/>
              <a:gd name="f119" fmla="*/ f117 f3 1"/>
              <a:gd name="f120" fmla="*/ f118 f3 1"/>
              <a:gd name="f121" fmla="*/ f119 1 f8"/>
              <a:gd name="f122" fmla="*/ f120 1 f8"/>
              <a:gd name="f123" fmla="+- f121 0 f4"/>
              <a:gd name="f124" fmla="+- f122 0 f4"/>
              <a:gd name="f125" fmla="cos 1 f123"/>
              <a:gd name="f126" fmla="sin 1 f123"/>
              <a:gd name="f127" fmla="+- f124 0 f123"/>
              <a:gd name="f128" fmla="+- 0 0 f125"/>
              <a:gd name="f129" fmla="+- 0 0 f126"/>
              <a:gd name="f130" fmla="+- f127 f2 0"/>
              <a:gd name="f131" fmla="*/ f29 f128 1"/>
              <a:gd name="f132" fmla="*/ f29 f129 1"/>
              <a:gd name="f133" fmla="?: f127 f127 f130"/>
              <a:gd name="f134" fmla="*/ f131 f131 1"/>
              <a:gd name="f135" fmla="*/ f132 f132 1"/>
              <a:gd name="f136" fmla="+- f134 f135 0"/>
              <a:gd name="f137" fmla="sqrt f136"/>
              <a:gd name="f138" fmla="*/ f46 1 f137"/>
              <a:gd name="f139" fmla="*/ f128 f138 1"/>
              <a:gd name="f140" fmla="*/ f129 f138 1"/>
              <a:gd name="f141" fmla="+- f45 0 f139"/>
              <a:gd name="f142" fmla="+- f45 0 f140"/>
            </a:gdLst>
            <a:ahLst>
              <a:ahXY gdRefX="f0" minX="f9" maxX="f10" gdRefY="f1" minY="f9" maxY="f10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7">
                <a:pos x="f30" y="f31"/>
              </a:cxn>
              <a:cxn ang="f47">
                <a:pos x="f33" y="f34"/>
              </a:cxn>
              <a:cxn ang="f47">
                <a:pos x="f35" y="f36"/>
              </a:cxn>
              <a:cxn ang="f47">
                <a:pos x="f33" y="f37"/>
              </a:cxn>
              <a:cxn ang="f47">
                <a:pos x="f30" y="f38"/>
              </a:cxn>
              <a:cxn ang="f47">
                <a:pos x="f39" y="f37"/>
              </a:cxn>
              <a:cxn ang="f47">
                <a:pos x="f40" y="f36"/>
              </a:cxn>
              <a:cxn ang="f47">
                <a:pos x="f39" y="f34"/>
              </a:cxn>
              <a:cxn ang="f47">
                <a:pos x="f105" y="f106"/>
              </a:cxn>
            </a:cxnLst>
            <a:rect l="f25" t="f28" r="f26" b="f27"/>
            <a:pathLst>
              <a:path w="21600" h="21600">
                <a:moveTo>
                  <a:pt x="f141" y="f142"/>
                </a:moveTo>
                <a:arcTo wR="f29" hR="f29" stAng="f123" swAng="f133"/>
                <a:lnTo>
                  <a:pt x="f95" y="f96"/>
                </a:lnTo>
                <a:close/>
              </a:path>
            </a:pathLst>
          </a:custGeom>
          <a:solidFill>
            <a:srgbClr val="E6E6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DejaVu Sans" pitchFamily="18"/>
                <a:ea typeface="Gothic" pitchFamily="2"/>
                <a:cs typeface="Lucidasans" pitchFamily="2"/>
              </a:rPr>
              <a:t>Platform Independence!</a:t>
            </a:r>
          </a:p>
        </p:txBody>
      </p:sp>
      <p:sp>
        <p:nvSpPr>
          <p:cNvPr id="8" name="Figura a mano libera 7"/>
          <p:cNvSpPr/>
          <p:nvPr/>
        </p:nvSpPr>
        <p:spPr>
          <a:xfrm>
            <a:off x="4040188" y="5922963"/>
            <a:ext cx="3429000" cy="1143000"/>
          </a:xfrm>
          <a:custGeom>
            <a:avLst>
              <a:gd name="f0" fmla="val -12672"/>
              <a:gd name="f1" fmla="val 3978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*/ 5419351 1 1725033"/>
              <a:gd name="f9" fmla="val -2147483647"/>
              <a:gd name="f10" fmla="val 2147483647"/>
              <a:gd name="f11" fmla="min 0 21600"/>
              <a:gd name="f12" fmla="max 0 21600"/>
              <a:gd name="f13" fmla="+- 0 0 0"/>
              <a:gd name="f14" fmla="*/ f6 1 21600"/>
              <a:gd name="f15" fmla="*/ f7 1 21600"/>
              <a:gd name="f16" fmla="*/ f8 1 180"/>
              <a:gd name="f17" fmla="pin -2147483647 f0 2147483647"/>
              <a:gd name="f18" fmla="pin -2147483647 f1 2147483647"/>
              <a:gd name="f19" fmla="+- f12 0 f11"/>
              <a:gd name="f20" fmla="*/ f13 f3 1"/>
              <a:gd name="f21" fmla="+- f17 0 10800"/>
              <a:gd name="f22" fmla="+- f18 0 10800"/>
              <a:gd name="f23" fmla="*/ f17 f14 1"/>
              <a:gd name="f24" fmla="*/ f18 f15 1"/>
              <a:gd name="f25" fmla="*/ 3200 f14 1"/>
              <a:gd name="f26" fmla="*/ 18400 f14 1"/>
              <a:gd name="f27" fmla="*/ 18400 f15 1"/>
              <a:gd name="f28" fmla="*/ 3200 f15 1"/>
              <a:gd name="f29" fmla="*/ f19 1 2"/>
              <a:gd name="f30" fmla="*/ 10800 f14 1"/>
              <a:gd name="f31" fmla="*/ 0 f15 1"/>
              <a:gd name="f32" fmla="*/ f20 1 f5"/>
              <a:gd name="f33" fmla="*/ 3160 f14 1"/>
              <a:gd name="f34" fmla="*/ 3160 f15 1"/>
              <a:gd name="f35" fmla="*/ 0 f14 1"/>
              <a:gd name="f36" fmla="*/ 10800 f15 1"/>
              <a:gd name="f37" fmla="*/ 18440 f15 1"/>
              <a:gd name="f38" fmla="*/ 21600 f15 1"/>
              <a:gd name="f39" fmla="*/ 18440 f14 1"/>
              <a:gd name="f40" fmla="*/ 21600 f14 1"/>
              <a:gd name="f41" fmla="*/ f21 f21 1"/>
              <a:gd name="f42" fmla="*/ f22 f22 1"/>
              <a:gd name="f43" fmla="+- 0 0 f22"/>
              <a:gd name="f44" fmla="+- 0 0 f21"/>
              <a:gd name="f45" fmla="+- f11 f29 0"/>
              <a:gd name="f46" fmla="*/ f29 f29 1"/>
              <a:gd name="f47" fmla="+- f32 0 f4"/>
              <a:gd name="f48" fmla="+- f41 f42 0"/>
              <a:gd name="f49" fmla="at2 f43 f44"/>
              <a:gd name="f50" fmla="sqrt f48"/>
              <a:gd name="f51" fmla="+- f49 f4 0"/>
              <a:gd name="f52" fmla="+- f50 0 10800"/>
              <a:gd name="f53" fmla="*/ f51 f8 1"/>
              <a:gd name="f54" fmla="*/ f53 1 f3"/>
              <a:gd name="f55" fmla="+- 0 0 f54"/>
              <a:gd name="f56" fmla="val f55"/>
              <a:gd name="f57" fmla="*/ f56 1 f16"/>
              <a:gd name="f58" fmla="+- f57 0 10"/>
              <a:gd name="f59" fmla="+- f57 10 0"/>
              <a:gd name="f60" fmla="*/ f57 f16 1"/>
              <a:gd name="f61" fmla="+- 0 0 f60"/>
              <a:gd name="f62" fmla="*/ f58 f16 1"/>
              <a:gd name="f63" fmla="*/ f59 f16 1"/>
              <a:gd name="f64" fmla="*/ f61 f3 1"/>
              <a:gd name="f65" fmla="+- 0 0 f62"/>
              <a:gd name="f66" fmla="+- 0 0 f63"/>
              <a:gd name="f67" fmla="*/ f64 1 f8"/>
              <a:gd name="f68" fmla="*/ f65 f3 1"/>
              <a:gd name="f69" fmla="*/ f66 f3 1"/>
              <a:gd name="f70" fmla="+- f67 0 f4"/>
              <a:gd name="f71" fmla="*/ f68 1 f8"/>
              <a:gd name="f72" fmla="*/ f69 1 f8"/>
              <a:gd name="f73" fmla="sin 1 f70"/>
              <a:gd name="f74" fmla="cos 1 f70"/>
              <a:gd name="f75" fmla="+- f71 0 f4"/>
              <a:gd name="f76" fmla="+- f72 0 f4"/>
              <a:gd name="f77" fmla="+- 0 0 f73"/>
              <a:gd name="f78" fmla="+- 0 0 f74"/>
              <a:gd name="f79" fmla="sin 1 f75"/>
              <a:gd name="f80" fmla="cos 1 f75"/>
              <a:gd name="f81" fmla="sin 1 f76"/>
              <a:gd name="f82" fmla="cos 1 f76"/>
              <a:gd name="f83" fmla="*/ 10800 f77 1"/>
              <a:gd name="f84" fmla="*/ 10800 f78 1"/>
              <a:gd name="f85" fmla="+- 0 0 f79"/>
              <a:gd name="f86" fmla="+- 0 0 f80"/>
              <a:gd name="f87" fmla="+- 0 0 f81"/>
              <a:gd name="f88" fmla="+- 0 0 f82"/>
              <a:gd name="f89" fmla="+- f83 10800 0"/>
              <a:gd name="f90" fmla="+- f84 10800 0"/>
              <a:gd name="f91" fmla="*/ 10800 f85 1"/>
              <a:gd name="f92" fmla="*/ 10800 f86 1"/>
              <a:gd name="f93" fmla="*/ 10800 f87 1"/>
              <a:gd name="f94" fmla="*/ 10800 f88 1"/>
              <a:gd name="f95" fmla="?: f52 f17 f89"/>
              <a:gd name="f96" fmla="?: f52 f18 f90"/>
              <a:gd name="f97" fmla="+- f91 10800 0"/>
              <a:gd name="f98" fmla="+- f92 10800 0"/>
              <a:gd name="f99" fmla="+- f93 10800 0"/>
              <a:gd name="f100" fmla="+- f94 10800 0"/>
              <a:gd name="f101" fmla="+- f99 0 f45"/>
              <a:gd name="f102" fmla="+- f100 0 f45"/>
              <a:gd name="f103" fmla="+- f97 0 f45"/>
              <a:gd name="f104" fmla="+- f98 0 f45"/>
              <a:gd name="f105" fmla="*/ f95 f14 1"/>
              <a:gd name="f106" fmla="*/ f96 f15 1"/>
              <a:gd name="f107" fmla="at2 f101 f102"/>
              <a:gd name="f108" fmla="at2 f103 f104"/>
              <a:gd name="f109" fmla="+- f107 f4 0"/>
              <a:gd name="f110" fmla="+- f108 f4 0"/>
              <a:gd name="f111" fmla="*/ f109 f8 1"/>
              <a:gd name="f112" fmla="*/ f110 f8 1"/>
              <a:gd name="f113" fmla="*/ f111 1 f3"/>
              <a:gd name="f114" fmla="*/ f112 1 f3"/>
              <a:gd name="f115" fmla="+- 0 0 f113"/>
              <a:gd name="f116" fmla="+- 0 0 f114"/>
              <a:gd name="f117" fmla="+- 0 0 f115"/>
              <a:gd name="f118" fmla="+- 0 0 f116"/>
              <a:gd name="f119" fmla="*/ f117 f3 1"/>
              <a:gd name="f120" fmla="*/ f118 f3 1"/>
              <a:gd name="f121" fmla="*/ f119 1 f8"/>
              <a:gd name="f122" fmla="*/ f120 1 f8"/>
              <a:gd name="f123" fmla="+- f121 0 f4"/>
              <a:gd name="f124" fmla="+- f122 0 f4"/>
              <a:gd name="f125" fmla="cos 1 f123"/>
              <a:gd name="f126" fmla="sin 1 f123"/>
              <a:gd name="f127" fmla="+- f124 0 f123"/>
              <a:gd name="f128" fmla="+- 0 0 f125"/>
              <a:gd name="f129" fmla="+- 0 0 f126"/>
              <a:gd name="f130" fmla="+- f127 f2 0"/>
              <a:gd name="f131" fmla="*/ f29 f128 1"/>
              <a:gd name="f132" fmla="*/ f29 f129 1"/>
              <a:gd name="f133" fmla="?: f127 f127 f130"/>
              <a:gd name="f134" fmla="*/ f131 f131 1"/>
              <a:gd name="f135" fmla="*/ f132 f132 1"/>
              <a:gd name="f136" fmla="+- f134 f135 0"/>
              <a:gd name="f137" fmla="sqrt f136"/>
              <a:gd name="f138" fmla="*/ f46 1 f137"/>
              <a:gd name="f139" fmla="*/ f128 f138 1"/>
              <a:gd name="f140" fmla="*/ f129 f138 1"/>
              <a:gd name="f141" fmla="+- f45 0 f139"/>
              <a:gd name="f142" fmla="+- f45 0 f140"/>
            </a:gdLst>
            <a:ahLst>
              <a:ahXY gdRefX="f0" minX="f9" maxX="f10" gdRefY="f1" minY="f9" maxY="f10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7">
                <a:pos x="f30" y="f31"/>
              </a:cxn>
              <a:cxn ang="f47">
                <a:pos x="f33" y="f34"/>
              </a:cxn>
              <a:cxn ang="f47">
                <a:pos x="f35" y="f36"/>
              </a:cxn>
              <a:cxn ang="f47">
                <a:pos x="f33" y="f37"/>
              </a:cxn>
              <a:cxn ang="f47">
                <a:pos x="f30" y="f38"/>
              </a:cxn>
              <a:cxn ang="f47">
                <a:pos x="f39" y="f37"/>
              </a:cxn>
              <a:cxn ang="f47">
                <a:pos x="f40" y="f36"/>
              </a:cxn>
              <a:cxn ang="f47">
                <a:pos x="f39" y="f34"/>
              </a:cxn>
              <a:cxn ang="f47">
                <a:pos x="f105" y="f106"/>
              </a:cxn>
            </a:cxnLst>
            <a:rect l="f25" t="f28" r="f26" b="f27"/>
            <a:pathLst>
              <a:path w="21600" h="21600">
                <a:moveTo>
                  <a:pt x="f141" y="f142"/>
                </a:moveTo>
                <a:arcTo wR="f29" hR="f29" stAng="f123" swAng="f133"/>
                <a:lnTo>
                  <a:pt x="f95" y="f96"/>
                </a:lnTo>
                <a:close/>
              </a:path>
            </a:pathLst>
          </a:custGeom>
          <a:solidFill>
            <a:srgbClr val="CCCC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DejaVu Sans" pitchFamily="18"/>
                <a:ea typeface="Gothic" pitchFamily="2"/>
                <a:cs typeface="Lucidasans" pitchFamily="2"/>
              </a:rPr>
              <a:t>Manufacturer Independence!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46082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4608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9B96CA-7600-4E02-B789-0CE1820D2E3C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46085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Applicabilità</a:t>
            </a:r>
          </a:p>
        </p:txBody>
      </p:sp>
      <p:sp>
        <p:nvSpPr>
          <p:cNvPr id="46086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126038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Quando applicare il pattern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Abstract 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?</a:t>
            </a:r>
          </a:p>
          <a:p>
            <a:pPr marL="1087438" lvl="1" indent="-511175" eaLnBrk="1">
              <a:spcBef>
                <a:spcPct val="0"/>
              </a:spcBef>
              <a:spcAft>
                <a:spcPts val="1138"/>
              </a:spcAft>
              <a:buSzPct val="100000"/>
              <a:buFont typeface="StarSymbol"/>
              <a:buAutoNum type="arabicParenR" startAt="2"/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quando vogliamo avere la possibilità di scegliere tra più </a:t>
            </a:r>
            <a:r>
              <a:rPr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famiglie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(“kit”) di prodotti</a:t>
            </a:r>
          </a:p>
          <a:p>
            <a:pPr marL="1087438" lvl="1" indent="-511175" eaLnBrk="1">
              <a:spcBef>
                <a:spcPct val="0"/>
              </a:spcBef>
              <a:spcAft>
                <a:spcPts val="1138"/>
              </a:spcAft>
              <a:buSzPct val="100000"/>
              <a:buFont typeface="StarSymbol"/>
              <a:buAutoNum type="arabicParenR" startAt="2"/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quando vogliamo essere sicuri di usare solo i prodotti della famiglia scelta</a:t>
            </a:r>
          </a:p>
          <a:p>
            <a:pPr marL="1295400" lvl="2" indent="-215900" eaLnBrk="1">
              <a:spcBef>
                <a:spcPct val="0"/>
              </a:spcBef>
              <a:buFont typeface="StarSymbol"/>
              <a:buChar char="➔"/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non vogliamo mescolare prodotti appartenenti a famiglie diverse!</a:t>
            </a:r>
          </a:p>
          <a:p>
            <a:pPr marL="1087438" lvl="1" indent="-511175" eaLnBrk="1"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StarSymbol"/>
              <a:buAutoNum type="arabicParenR" startAt="2"/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quando abbiamo una libreria di classi di cui vogliamo rivelare solo le interfacce, non le implementazioni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48130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4813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717267-9225-44A8-8594-0A673B68D45B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48133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Un altro esempio</a:t>
            </a:r>
          </a:p>
        </p:txBody>
      </p:sp>
      <p:sp>
        <p:nvSpPr>
          <p:cNvPr id="48134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Vogliamo scrivere un'applicazione grafica in grado di funzionare su desktop diversi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Windows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Mac OSX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GTK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...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Le operazioni per creare gli elementi grafici (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widget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) cambiano a seconda del desktop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50178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5017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CC57F9-836F-4F69-BB20-86009987059F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50181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Un altro esempio</a:t>
            </a:r>
          </a:p>
        </p:txBody>
      </p:sp>
      <p:sp>
        <p:nvSpPr>
          <p:cNvPr id="50182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Obiettivi: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rendere l'applicazione </a:t>
            </a:r>
            <a:r>
              <a:rPr lang="it-IT" sz="2600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indipendente</a:t>
            </a:r>
            <a:r>
              <a:rPr lang="it-IT"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dal sistema desktop utilizzato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z="2600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non mescolare</a:t>
            </a:r>
            <a:r>
              <a:rPr lang="it-IT"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elementi appartenenti a differenti desktop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L'applicazione vuole utilizzare vari </a:t>
            </a:r>
            <a:r>
              <a:rPr lang="it-IT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widget</a:t>
            </a: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(finestre, scrollbar, menu, bottoni)...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... ma </a:t>
            </a:r>
            <a:r>
              <a:rPr lang="it-IT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non vuole sapere</a:t>
            </a: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quale particolare famiglia di </a:t>
            </a:r>
            <a:r>
              <a:rPr lang="it-IT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widget</a:t>
            </a: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sta utilizzando!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52226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5222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1ED7DA-2F6A-4BA5-B58E-23B03CCB38F6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52229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Un altro esempio</a:t>
            </a:r>
          </a:p>
        </p:txBody>
      </p:sp>
      <p:sp>
        <p:nvSpPr>
          <p:cNvPr id="52230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Una piccola dimostrazione pratica: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32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demoAbstractFactory.java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17410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0795C0-86EE-45A4-BB69-84A35C3475CA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Figura a mano libera 1"/>
          <p:cNvSpPr/>
          <p:nvPr/>
        </p:nvSpPr>
        <p:spPr>
          <a:xfrm>
            <a:off x="7772400" y="2514600"/>
            <a:ext cx="1600200" cy="1828800"/>
          </a:xfrm>
          <a:custGeom>
            <a:avLst>
              <a:gd name="f0" fmla="val 189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pin 10800 f0 21600"/>
              <a:gd name="f15" fmla="*/ f11 f1 1"/>
              <a:gd name="f16" fmla="val f14"/>
              <a:gd name="f17" fmla="*/ f14 f12 1"/>
              <a:gd name="f18" fmla="*/ f7 f13 1"/>
              <a:gd name="f19" fmla="*/ 0 f12 1"/>
              <a:gd name="f20" fmla="*/ 21600 f12 1"/>
              <a:gd name="f21" fmla="*/ 0 f13 1"/>
              <a:gd name="f22" fmla="*/ 10800 f12 1"/>
              <a:gd name="f23" fmla="*/ f15 1 f3"/>
              <a:gd name="f24" fmla="*/ 10800 f13 1"/>
              <a:gd name="f25" fmla="*/ 21600 f13 1"/>
              <a:gd name="f26" fmla="+- 21600 0 f16"/>
              <a:gd name="f27" fmla="+- f23 0 f2"/>
              <a:gd name="f28" fmla="*/ f26 8000 1"/>
              <a:gd name="f29" fmla="*/ f26 1 2"/>
              <a:gd name="f30" fmla="*/ f26 1 4"/>
              <a:gd name="f31" fmla="*/ f26 1 7"/>
              <a:gd name="f32" fmla="*/ f26 1 16"/>
              <a:gd name="f33" fmla="*/ f28 1 10800"/>
              <a:gd name="f34" fmla="+- f16 f31 0"/>
              <a:gd name="f35" fmla="+- 21600 0 f29"/>
              <a:gd name="f36" fmla="+- f16 f32 0"/>
              <a:gd name="f37" fmla="+- 21600 0 f33"/>
              <a:gd name="f38" fmla="*/ f36 f13 1"/>
              <a:gd name="f39" fmla="+- f37 f30 0"/>
            </a:gdLst>
            <a:ahLst>
              <a:ahXY gdRefX="f0" minX="f8" maxX="f7" gdRefY="" minY="0" maxY="0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2" y="f21"/>
              </a:cxn>
              <a:cxn ang="f27">
                <a:pos x="f19" y="f24"/>
              </a:cxn>
              <a:cxn ang="f27">
                <a:pos x="f22" y="f25"/>
              </a:cxn>
              <a:cxn ang="f27">
                <a:pos x="f20" y="f24"/>
              </a:cxn>
            </a:cxnLst>
            <a:rect l="f19" t="f21" r="f20" b="f38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7" y="f16"/>
                </a:lnTo>
                <a:lnTo>
                  <a:pt x="f16" y="f7"/>
                </a:lnTo>
                <a:lnTo>
                  <a:pt x="f6" y="f7"/>
                </a:lnTo>
                <a:close/>
              </a:path>
              <a:path w="21600" h="21600">
                <a:moveTo>
                  <a:pt x="f16" y="f7"/>
                </a:moveTo>
                <a:lnTo>
                  <a:pt x="f37" y="f16"/>
                </a:lnTo>
                <a:cubicBezTo>
                  <a:pt x="f39" y="f34"/>
                  <a:pt x="f35" y="f36"/>
                  <a:pt x="f7" y="f16"/>
                </a:cubicBezTo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  <a:effectLst>
            <a:outerShdw dist="155281" dir="2700000" algn="tl">
              <a:srgbClr val="808080"/>
            </a:outerShdw>
          </a:effectLst>
        </p:spPr>
        <p:txBody>
          <a:bodyPr lIns="90000" tIns="45000" rIns="90000" bIns="45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17414" name="Titolo 3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Un esempio</a:t>
            </a:r>
          </a:p>
        </p:txBody>
      </p:sp>
      <p:sp>
        <p:nvSpPr>
          <p:cNvPr id="17415" name="Segnaposto testo 4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88693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Vogliamo creare un labirinto:</a:t>
            </a:r>
          </a:p>
          <a:p>
            <a:pPr marL="431800" indent="-323850" eaLnBrk="1">
              <a:lnSpc>
                <a:spcPct val="75000"/>
              </a:lnSpc>
              <a:spcBef>
                <a:spcPct val="0"/>
              </a:spcBef>
              <a:spcAft>
                <a:spcPts val="1413"/>
              </a:spcAft>
              <a:buFont typeface="StarSymbol"/>
              <a:buNone/>
            </a:pPr>
            <a:endParaRPr sz="1400" smtClean="0">
              <a:solidFill>
                <a:srgbClr val="000000"/>
              </a:solidFill>
              <a:latin typeface="DejaVu Sans Mono"/>
              <a:ea typeface="Gothic"/>
              <a:cs typeface="Lucidasan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638300" y="2514600"/>
            <a:ext cx="5486400" cy="449421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public class MazeGame {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...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public Maze newMaze() {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  Maze maze = new Maze();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  Room r1 = new Room(1);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  Room r2 = new Room(2);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  Door door = new Door(r1, r2);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  maze.addRoom(r1);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  maze.addRoom(r2);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  r1.setSide(East, door);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  r2.setSide(West, door);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  return maze;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  }</a:t>
            </a:r>
          </a:p>
          <a:p>
            <a:pPr hangingPunct="0"/>
            <a:r>
              <a:rPr lang="en-US" sz="2000">
                <a:latin typeface="DejaVu Sans Mono"/>
                <a:ea typeface="Gothic"/>
                <a:cs typeface="Lucidasans"/>
              </a:rPr>
              <a:t>}</a:t>
            </a:r>
          </a:p>
          <a:p>
            <a:pPr hangingPunct="0"/>
            <a:endParaRPr lang="en-US">
              <a:latin typeface="DejaVu Sans"/>
              <a:ea typeface="Gothic"/>
              <a:cs typeface="Lucidasans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772400" y="2468563"/>
            <a:ext cx="1600200" cy="1874837"/>
          </a:xfrm>
          <a:prstGeom prst="rect">
            <a:avLst/>
          </a:prstGeom>
          <a:noFill/>
          <a:ln>
            <a:noFill/>
          </a:ln>
          <a:effectLst>
            <a:outerShdw dist="155281" dir="2700000" algn="tl">
              <a:srgbClr val="808080"/>
            </a:outerShdw>
          </a:effectLst>
        </p:spPr>
        <p:txBody>
          <a:bodyPr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>
                <a:latin typeface="Domestic Manners" pitchFamily="18"/>
                <a:ea typeface="Gothic" pitchFamily="2"/>
                <a:cs typeface="Lucidasans" pitchFamily="2"/>
              </a:rPr>
              <a:t>Creiamo un labirinto con due stanze e una porta...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i="1">
              <a:latin typeface="Domestic Manners" pitchFamily="18"/>
              <a:ea typeface="Gothic" pitchFamily="2"/>
              <a:cs typeface="Lucidasans" pitchFamily="2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7469188" y="4994275"/>
            <a:ext cx="2143125" cy="1285875"/>
          </a:xfrm>
          <a:prstGeom prst="rect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r1            r2</a:t>
            </a:r>
            <a:endParaRPr lang="en-US" dirty="0"/>
          </a:p>
        </p:txBody>
      </p:sp>
      <p:cxnSp>
        <p:nvCxnSpPr>
          <p:cNvPr id="14" name="Connettore 1 13"/>
          <p:cNvCxnSpPr>
            <a:stCxn id="12" idx="0"/>
          </p:cNvCxnSpPr>
          <p:nvPr/>
        </p:nvCxnSpPr>
        <p:spPr>
          <a:xfrm rot="16200000" flipH="1">
            <a:off x="8326437" y="5208588"/>
            <a:ext cx="42862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rot="16200000" flipH="1">
            <a:off x="8326437" y="6065838"/>
            <a:ext cx="42862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54274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5427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D4697C-2813-4AB4-967A-B4ED658B5113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54277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Un altro esempio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pic>
        <p:nvPicPr>
          <p:cNvPr id="54279" name="Immagin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3716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0" name="Immagin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9725" y="1371600"/>
            <a:ext cx="1489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56322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5632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DAC279-FBDE-4FDE-92E1-B440429E1E11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56325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Vantaggi di </a:t>
            </a:r>
            <a:r>
              <a:rPr i="1" smtClean="0">
                <a:solidFill>
                  <a:srgbClr val="FFFFFF"/>
                </a:solidFill>
                <a:latin typeface="DejaVu Sans"/>
              </a:rPr>
              <a:t>Abstract Factory</a:t>
            </a:r>
          </a:p>
        </p:txBody>
      </p:sp>
      <p:sp>
        <p:nvSpPr>
          <p:cNvPr id="56326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25749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Isola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le classi concrete dei prodotti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il client manipola le istanze dei prodotti solo attraverso le loro interfacce astratte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la creazione di nuovi prodotti è responsibilità delle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28800" y="5402263"/>
            <a:ext cx="6400800" cy="1328737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DejaVu Sans" pitchFamily="18"/>
                <a:ea typeface="Gothic" pitchFamily="2"/>
                <a:cs typeface="Lucidasans" pitchFamily="2"/>
              </a:rPr>
              <a:t>Il client è </a:t>
            </a:r>
            <a:r>
              <a:rPr lang="en-US" sz="2800" b="1">
                <a:latin typeface="DejaVu Sans" pitchFamily="18"/>
                <a:ea typeface="Gothic" pitchFamily="2"/>
                <a:cs typeface="Lucidasans" pitchFamily="2"/>
              </a:rPr>
              <a:t>indipendente</a:t>
            </a:r>
            <a:r>
              <a:rPr lang="en-US" sz="2800">
                <a:latin typeface="DejaVu Sans" pitchFamily="18"/>
                <a:ea typeface="Gothic" pitchFamily="2"/>
                <a:cs typeface="Lucidasans" pitchFamily="2"/>
              </a:rPr>
              <a:t> dalle classi effettivamente utilizzate per l'implementazione dei prodotti</a:t>
            </a:r>
          </a:p>
        </p:txBody>
      </p:sp>
      <p:sp>
        <p:nvSpPr>
          <p:cNvPr id="7" name="Figura a mano libera 6"/>
          <p:cNvSpPr/>
          <p:nvPr/>
        </p:nvSpPr>
        <p:spPr>
          <a:xfrm>
            <a:off x="4572000" y="4114800"/>
            <a:ext cx="685800" cy="114300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1 10800"/>
              <a:gd name="f10" fmla="pin 0 f0 21600"/>
              <a:gd name="f11" fmla="val f9"/>
              <a:gd name="f12" fmla="val f10"/>
              <a:gd name="f13" fmla="+- 21600 0 f9"/>
              <a:gd name="f14" fmla="*/ f9 f7 1"/>
              <a:gd name="f15" fmla="*/ f10 f8 1"/>
              <a:gd name="f16" fmla="*/ 0 f8 1"/>
              <a:gd name="f17" fmla="+- 21600 0 f12"/>
              <a:gd name="f18" fmla="*/ f11 f7 1"/>
              <a:gd name="f19" fmla="*/ f13 f7 1"/>
              <a:gd name="f20" fmla="*/ f17 f11 1"/>
              <a:gd name="f21" fmla="*/ f20 1 10800"/>
              <a:gd name="f22" fmla="+- f12 f21 0"/>
              <a:gd name="f23" fmla="*/ f22 f8 1"/>
            </a:gdLst>
            <a:ahLst>
              <a:ahXY gdRefX="f1" minX="f4" maxX="f6" gdRefY="f0" minY="f4" maxY="f5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16" r="f19" b="f23"/>
            <a:pathLst>
              <a:path w="21600" h="21600">
                <a:moveTo>
                  <a:pt x="f11" y="f4"/>
                </a:moveTo>
                <a:lnTo>
                  <a:pt x="f11" y="f12"/>
                </a:lnTo>
                <a:lnTo>
                  <a:pt x="f4" y="f12"/>
                </a:lnTo>
                <a:lnTo>
                  <a:pt x="f6" y="f5"/>
                </a:lnTo>
                <a:lnTo>
                  <a:pt x="f5" y="f12"/>
                </a:lnTo>
                <a:lnTo>
                  <a:pt x="f13" y="f12"/>
                </a:lnTo>
                <a:lnTo>
                  <a:pt x="f13" y="f4"/>
                </a:lnTo>
                <a:close/>
              </a:path>
            </a:pathLst>
          </a:custGeom>
          <a:solidFill>
            <a:srgbClr val="E6E6FF"/>
          </a:solidFill>
          <a:ln w="0">
            <a:solidFill>
              <a:srgbClr val="000000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58370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5837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94F58A-3FFA-40B7-8589-AC52383A8504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58373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Vantaggi di </a:t>
            </a:r>
            <a:r>
              <a:rPr i="1" smtClean="0">
                <a:solidFill>
                  <a:srgbClr val="FFFFFF"/>
                </a:solidFill>
                <a:latin typeface="DejaVu Sans"/>
              </a:rPr>
              <a:t>Abstract Factory</a:t>
            </a:r>
          </a:p>
        </p:txBody>
      </p:sp>
      <p:sp>
        <p:nvSpPr>
          <p:cNvPr id="58374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Consente di </a:t>
            </a:r>
            <a:r>
              <a:rPr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cambiare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in modo semplice la famiglia di prodotti utilizzata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in tutta l'applicazione, la scelta della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concreta compare in un punto solo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Promuove la </a:t>
            </a:r>
            <a:r>
              <a:rPr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coerenza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nell'utilizzo dei prodotti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 prodotti di una stessa famiglia sono progettati per essere utilizzati insieme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quando un'applicazione sceglie una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, userà solo i prodotti di quella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60418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6041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A7CD31-A00E-493D-8964-C1362AEB21A7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60421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Uno svantaggio...</a:t>
            </a:r>
          </a:p>
        </p:txBody>
      </p:sp>
      <p:sp>
        <p:nvSpPr>
          <p:cNvPr id="60422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L'aggiunta del supporto per nuove tipologie di prodotti è difficile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il set di prodotti è determinato dall'interfaccia di </a:t>
            </a:r>
            <a:r>
              <a:rPr lang="it-IT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Abstract Factory</a:t>
            </a: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...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... quindi, se vogliamo aggiungere un prodotto, dobbiamo modificare l'interfaccia di </a:t>
            </a:r>
            <a:r>
              <a:rPr lang="it-IT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Abstract factory </a:t>
            </a: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e, di conseguenza, tutte le </a:t>
            </a:r>
            <a:r>
              <a:rPr lang="it-IT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concrete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una possibile soluzione: definire </a:t>
            </a:r>
            <a:r>
              <a:rPr lang="it-IT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 </a:t>
            </a:r>
            <a:r>
              <a:rPr lang="it-IT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estendibili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62466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FEC98E-F51D-462E-9063-572018ECF650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62469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Factory estendibili</a:t>
            </a:r>
          </a:p>
        </p:txBody>
      </p:sp>
      <p:sp>
        <p:nvSpPr>
          <p:cNvPr id="62470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1022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z="28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Nelle </a:t>
            </a:r>
            <a:r>
              <a:rPr sz="28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z="28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, invece di definire un metodo di creazione per ogni prodotto...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createMaze()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createDoor()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createRoom()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create...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z="28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... definiamo un </a:t>
            </a:r>
            <a:r>
              <a:rPr sz="2800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unico metodo </a:t>
            </a:r>
            <a:r>
              <a:rPr sz="28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make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z="28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make</a:t>
            </a:r>
            <a:r>
              <a:rPr sz="28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assume come input un parametro che indica il tipo di oggetto da creare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 Mono"/>
                <a:ea typeface="Gothic"/>
                <a:cs typeface="Lucidasans"/>
              </a:rPr>
              <a:t>make(String type)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64514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6451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6CE53C-AF5A-4787-8D7F-7AC8A7823319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64517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Factory estendibili</a:t>
            </a:r>
          </a:p>
        </p:txBody>
      </p:sp>
      <p:sp>
        <p:nvSpPr>
          <p:cNvPr id="64518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Problema: che cosa ritorna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make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?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possiamo definire una unica interfaccia astratta </a:t>
            </a:r>
            <a:r>
              <a:rPr sz="26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Product</a:t>
            </a: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:     </a:t>
            </a:r>
            <a:r>
              <a:rPr sz="2600" smtClean="0">
                <a:solidFill>
                  <a:srgbClr val="000000"/>
                </a:solidFill>
                <a:latin typeface="DejaVu Sans Mono"/>
                <a:ea typeface="Gothic"/>
                <a:cs typeface="Lucidasans"/>
              </a:rPr>
              <a:t>Product make(String type)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... e definiamo tutti i vari prodotti come sottoclassi di Product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in questo modo, però, il client può accedere ai prodotti solo attraverso l'interfaccia generica di Product</a:t>
            </a:r>
          </a:p>
          <a:p>
            <a:pPr marL="1295400" lvl="2" indent="-215900" eaLnBrk="1">
              <a:spcBef>
                <a:spcPct val="0"/>
              </a:spcBef>
            </a:pPr>
            <a:r>
              <a:rPr sz="22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se ci sono operazioni specifiche per un prodotto, non sono accessibili attraverso Product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soluzione (poco sicura): </a:t>
            </a:r>
            <a:r>
              <a:rPr sz="26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downcast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66562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6656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C0FA31-8FE7-46A3-AF31-73B55A8F0CA0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66565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Abstract Factory + Prototype</a:t>
            </a:r>
          </a:p>
        </p:txBody>
      </p:sp>
      <p:sp>
        <p:nvSpPr>
          <p:cNvPr id="66566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z="30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Nell'esempio del labirinto, supponiamo di voler aggiungere dei nuovi tipi di labirinto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che magari si differenziano tra loro solo per alcuni dettagli</a:t>
            </a:r>
          </a:p>
          <a:p>
            <a:pPr marL="1295400" lvl="2" indent="-215900" eaLnBrk="1">
              <a:spcBef>
                <a:spcPct val="0"/>
              </a:spcBef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per esempio, un labirinto con le stanze incantate ma le porte normali...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z="30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Per ogni nuova “famiglia” di labirinti dobbiamo definire una nuova </a:t>
            </a:r>
            <a:r>
              <a:rPr sz="30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z="30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concreta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anche se magari è simile ad altre </a:t>
            </a:r>
            <a:r>
              <a:rPr sz="26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già esistenti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68610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6861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09DDA9-C725-4093-AE3E-42DB1ABA60D6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68613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Abstract Factory + Prototype</a:t>
            </a:r>
          </a:p>
        </p:txBody>
      </p:sp>
      <p:sp>
        <p:nvSpPr>
          <p:cNvPr id="68614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... oppure possiamo usare il pattern Prototype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definiamo </a:t>
            </a:r>
            <a:r>
              <a:rPr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una sola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concreta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quando il client vuole usare la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, la inizializza con i </a:t>
            </a:r>
            <a:r>
              <a:rPr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prototipi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dei prodotti da creare</a:t>
            </a:r>
          </a:p>
          <a:p>
            <a:pPr marL="1295400" lvl="2" indent="-215900" eaLnBrk="1">
              <a:spcBef>
                <a:spcPct val="0"/>
              </a:spcBef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un prototipo è un'istanza di un prodotto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quando la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 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deve creare un nuovo prodotto, lo </a:t>
            </a:r>
            <a:r>
              <a:rPr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clona 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dal prototipo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70658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7065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C5A949-6F9A-40C6-82E9-0399B5B77752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70661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Abstract Factory + Prototype</a:t>
            </a:r>
          </a:p>
        </p:txBody>
      </p:sp>
      <p:sp>
        <p:nvSpPr>
          <p:cNvPr id="70662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17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Per esempio: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85863" y="2170113"/>
            <a:ext cx="8415337" cy="2859087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public class ProtoMazeFactory extends MazeFactory {</a:t>
            </a:r>
          </a:p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   private Maze protoMaze; private Room protoRoom; private Door protoDoor;</a:t>
            </a:r>
          </a:p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   ...</a:t>
            </a:r>
          </a:p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   public ProtoMazeFactory(Maze m , Room r, Door d) {</a:t>
            </a:r>
          </a:p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      protoMaze = m; protoRoom = r; protoDoor = d;</a:t>
            </a:r>
          </a:p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   }</a:t>
            </a:r>
          </a:p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   </a:t>
            </a:r>
          </a:p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   public createMaze() {</a:t>
            </a:r>
          </a:p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      return protoMaze.clone();</a:t>
            </a:r>
          </a:p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   }</a:t>
            </a:r>
          </a:p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   ...</a:t>
            </a:r>
          </a:p>
          <a:p>
            <a:pPr hangingPunct="0"/>
            <a:r>
              <a:rPr lang="en-US" sz="1400">
                <a:latin typeface="DejaVu Sans Mono"/>
                <a:ea typeface="Gothic"/>
                <a:cs typeface="Lucidasans"/>
              </a:rPr>
              <a:t>}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89038" y="5521325"/>
            <a:ext cx="7931150" cy="136048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DejaVu Sans Mono" pitchFamily="33"/>
                <a:ea typeface="Gothic" pitchFamily="2"/>
                <a:cs typeface="Lucidasans" pitchFamily="2"/>
              </a:rPr>
              <a:t>ProtoMazeFactory fancyFactory = new ProtoMazeFactory(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DejaVu Sans Mono" pitchFamily="33"/>
                <a:ea typeface="Gothic" pitchFamily="2"/>
                <a:cs typeface="Lucidasans" pitchFamily="2"/>
              </a:rPr>
              <a:t>   new simpleMaze(), new EnchantedRoom(), new BombedDoor());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DejaVu Sans Mono" pitchFamily="33"/>
              <a:ea typeface="Gothic" pitchFamily="2"/>
              <a:cs typeface="Lucidasan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DejaVu Sans Mono" pitchFamily="33"/>
                <a:ea typeface="Gothic" pitchFamily="2"/>
                <a:cs typeface="Lucidasans" pitchFamily="2"/>
              </a:rPr>
              <a:t>Maze maze = fancyFactory.createMaze();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DejaVu Sans Mono" pitchFamily="33"/>
                <a:ea typeface="Gothic" pitchFamily="2"/>
                <a:cs typeface="Lucidasans" pitchFamily="2"/>
              </a:rPr>
              <a:t>Door door = fancyFactory.createDoor();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DejaVu Sans Mono" pitchFamily="33"/>
                <a:ea typeface="Gothic" pitchFamily="2"/>
                <a:cs typeface="Lucidasans" pitchFamily="2"/>
              </a:rPr>
              <a:t>Room room = fancyFactory.createRoom();</a:t>
            </a:r>
          </a:p>
        </p:txBody>
      </p:sp>
      <p:sp>
        <p:nvSpPr>
          <p:cNvPr id="70666" name="Segnaposto testo 7"/>
          <p:cNvSpPr txBox="1">
            <a:spLocks noGrp="1"/>
          </p:cNvSpPr>
          <p:nvPr>
            <p:ph type="body" idx="4294967295"/>
          </p:nvPr>
        </p:nvSpPr>
        <p:spPr bwMode="auto">
          <a:xfrm>
            <a:off x="504825" y="4973638"/>
            <a:ext cx="9070975" cy="515937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Quando il client inizializza una nuova </a:t>
            </a:r>
            <a:r>
              <a:rPr sz="26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72706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7270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628FD4-B1EF-407F-ABD6-342C5028A9C0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72709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Abstract Factory + Singleton</a:t>
            </a:r>
          </a:p>
        </p:txBody>
      </p:sp>
      <p:sp>
        <p:nvSpPr>
          <p:cNvPr id="72710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Normalmente, ad una applicazione serve </a:t>
            </a:r>
            <a:r>
              <a:rPr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una sola istanza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di una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 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concreta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Quindi è possibile combinare A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bstract 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con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Singleton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ogni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concreta è un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singleton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in questo modo ci assicuriamo che esista al più </a:t>
            </a:r>
            <a:r>
              <a:rPr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una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istanza di ogni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concreta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19458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39E27E-D9DB-4ECC-B57B-FCF2D6C2602B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19461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Un esempio</a:t>
            </a:r>
          </a:p>
        </p:txBody>
      </p:sp>
      <p:sp>
        <p:nvSpPr>
          <p:cNvPr id="19462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E se...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volessimo creare uno speciale labirinto “incantato”, con le stanze e le porte magiche?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oppure un labirinto con le bombe?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oppure con le trappole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oppure...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74754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7475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3CDDAE-D2E5-4631-969D-85D9FFEB18BA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74757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Conclusione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4294967295"/>
          </p:nvPr>
        </p:nvSpPr>
        <p:spPr>
          <a:xfrm>
            <a:off x="503238" y="1768475"/>
            <a:ext cx="9072562" cy="51689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tabLst/>
              <a:defRPr lang="en-US" sz="32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"/>
              <a:tabLst/>
              <a:defRPr lang="en-US" sz="32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en-US" sz="28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en-US" sz="24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9pPr>
          </a:lstStyle>
          <a:p>
            <a:pPr eaLnBrk="1" fontAlgn="auto">
              <a:defRPr/>
            </a:pPr>
            <a:r>
              <a:rPr sz="2800">
                <a:solidFill>
                  <a:sysClr val="windowText" lastClr="000000"/>
                </a:solidFill>
              </a:rPr>
              <a:t>I concetti chiave di </a:t>
            </a:r>
            <a:r>
              <a:rPr sz="2800" i="1">
                <a:solidFill>
                  <a:sysClr val="windowText" lastClr="000000"/>
                </a:solidFill>
              </a:rPr>
              <a:t>Abstract Factory</a:t>
            </a:r>
            <a:r>
              <a:rPr sz="2800">
                <a:solidFill>
                  <a:sysClr val="windowText" lastClr="000000"/>
                </a:solidFill>
              </a:rPr>
              <a:t>:</a:t>
            </a:r>
          </a:p>
          <a:p>
            <a:pPr marL="1087920" lvl="1" indent="-511920" eaLnBrk="1" fontAlgn="auto">
              <a:buSzPct val="100000"/>
              <a:buFont typeface="StarSymbol"/>
              <a:buAutoNum type="arabicParenR"/>
              <a:defRPr/>
            </a:pPr>
            <a:r>
              <a:rPr sz="2400" b="1">
                <a:solidFill>
                  <a:sysClr val="windowText" lastClr="000000"/>
                </a:solidFill>
              </a:rPr>
              <a:t>delega della creazione</a:t>
            </a:r>
            <a:r>
              <a:rPr sz="2400">
                <a:solidFill>
                  <a:sysClr val="windowText" lastClr="000000"/>
                </a:solidFill>
              </a:rPr>
              <a:t>: la responsabilità della creazione di nuovi oggetti è incapsulata in classi apposite (le </a:t>
            </a:r>
            <a:r>
              <a:rPr sz="2400" i="1">
                <a:solidFill>
                  <a:sysClr val="windowText" lastClr="000000"/>
                </a:solidFill>
              </a:rPr>
              <a:t>factory</a:t>
            </a:r>
            <a:r>
              <a:rPr sz="2400">
                <a:solidFill>
                  <a:sysClr val="windowText" lastClr="000000"/>
                </a:solidFill>
              </a:rPr>
              <a:t>)</a:t>
            </a:r>
          </a:p>
          <a:p>
            <a:pPr marL="1087920" lvl="1" indent="-511920" eaLnBrk="1" fontAlgn="auto">
              <a:buSzPct val="100000"/>
              <a:buFont typeface="StarSymbol"/>
              <a:buAutoNum type="arabicParenR"/>
              <a:defRPr/>
            </a:pPr>
            <a:r>
              <a:rPr sz="2400" b="1">
                <a:solidFill>
                  <a:sysClr val="windowText" lastClr="000000"/>
                </a:solidFill>
              </a:rPr>
              <a:t>famiglie di oggetti</a:t>
            </a:r>
            <a:r>
              <a:rPr sz="2400">
                <a:solidFill>
                  <a:sysClr val="windowText" lastClr="000000"/>
                </a:solidFill>
              </a:rPr>
              <a:t>: ci si assicura che i prodotti usati appartengano alla stessa famiglia (“kit”)</a:t>
            </a:r>
          </a:p>
          <a:p>
            <a:pPr marL="1087920" lvl="1" indent="-511920" eaLnBrk="1" fontAlgn="auto">
              <a:buClr>
                <a:srgbClr val="000000"/>
              </a:buClr>
              <a:buSzPct val="100000"/>
              <a:buFont typeface="StarSymbol"/>
              <a:buAutoNum type="arabicParenR"/>
              <a:defRPr/>
            </a:pPr>
            <a:r>
              <a:rPr sz="2400" b="1">
                <a:solidFill>
                  <a:sysClr val="windowText" lastClr="000000"/>
                </a:solidFill>
              </a:rPr>
              <a:t>indipendenza del client</a:t>
            </a:r>
            <a:r>
              <a:rPr sz="2400">
                <a:solidFill>
                  <a:sysClr val="windowText" lastClr="000000"/>
                </a:solidFill>
              </a:rPr>
              <a:t>: il client dipende dalle interfacce, non dalle implementazioni</a:t>
            </a:r>
          </a:p>
          <a:p>
            <a:pPr eaLnBrk="1" fontAlgn="auto">
              <a:defRPr/>
            </a:pPr>
            <a:r>
              <a:rPr sz="2800">
                <a:solidFill>
                  <a:sysClr val="windowText" lastClr="000000"/>
                </a:solidFill>
              </a:rPr>
              <a:t>Riprendendo lo scopo:</a:t>
            </a:r>
          </a:p>
          <a:p>
            <a:pPr lvl="1" eaLnBrk="1" fontAlgn="auto">
              <a:defRPr/>
            </a:pPr>
            <a:r>
              <a:rPr sz="2400" i="1">
                <a:solidFill>
                  <a:sysClr val="windowText" lastClr="000000"/>
                </a:solidFill>
                <a:latin typeface="DejaVu Sans" pitchFamily="34"/>
              </a:rPr>
              <a:t>«</a:t>
            </a:r>
            <a:r>
              <a:rPr sz="2400" i="1">
                <a:solidFill>
                  <a:sysClr val="windowText" lastClr="000000"/>
                </a:solidFill>
              </a:rPr>
              <a:t> fornire un'interfaccia per la </a:t>
            </a:r>
            <a:r>
              <a:rPr sz="2400" b="1" i="1">
                <a:solidFill>
                  <a:sysClr val="windowText" lastClr="000000"/>
                </a:solidFill>
              </a:rPr>
              <a:t>creazione</a:t>
            </a:r>
            <a:r>
              <a:rPr sz="2400" i="1">
                <a:solidFill>
                  <a:sysClr val="windowText" lastClr="000000"/>
                </a:solidFill>
              </a:rPr>
              <a:t> di </a:t>
            </a:r>
            <a:r>
              <a:rPr sz="2400" b="1" i="1">
                <a:solidFill>
                  <a:sysClr val="windowText" lastClr="000000"/>
                </a:solidFill>
              </a:rPr>
              <a:t>famiglie di oggetti correlati o dipendenti</a:t>
            </a:r>
            <a:r>
              <a:rPr sz="2400" i="1">
                <a:solidFill>
                  <a:sysClr val="windowText" lastClr="000000"/>
                </a:solidFill>
              </a:rPr>
              <a:t> senza specificare quali siano le loro classi concrete </a:t>
            </a:r>
            <a:r>
              <a:rPr sz="2400" i="1">
                <a:solidFill>
                  <a:sysClr val="windowText" lastClr="000000"/>
                </a:solidFill>
                <a:latin typeface="DejaVu Sans" pitchFamily="34"/>
              </a:rPr>
              <a:t>»</a:t>
            </a:r>
            <a:r>
              <a:rPr sz="2400" i="1">
                <a:solidFill>
                  <a:sysClr val="windowText" lastClr="000000"/>
                </a:solidFill>
              </a:rPr>
              <a:t> (GoF)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21506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2150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5E7E2E-D6C5-424D-A4E9-D0B58517F988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21509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Un esempio, esteso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4294967295"/>
          </p:nvPr>
        </p:nvSpPr>
        <p:spPr>
          <a:xfrm>
            <a:off x="503238" y="1768475"/>
            <a:ext cx="9072562" cy="508952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tabLst/>
              <a:defRPr lang="en-US" sz="32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"/>
              <a:tabLst/>
              <a:defRPr lang="en-US" sz="32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en-US" sz="28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en-US" sz="24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9pPr>
          </a:lstStyle>
          <a:p>
            <a:pPr eaLnBrk="1" fontAlgn="auto">
              <a:defRPr/>
            </a:pPr>
            <a:r>
              <a:rPr sz="2800">
                <a:solidFill>
                  <a:sysClr val="windowText" lastClr="000000"/>
                </a:solidFill>
                <a:latin typeface="DejaVu Sans" pitchFamily="34"/>
              </a:rPr>
              <a:t>Certo, potremmo fare così...</a:t>
            </a:r>
          </a:p>
          <a:p>
            <a:pPr marL="0" indent="0" eaLnBrk="1" fontAlgn="auto">
              <a:buFont typeface="StarSymbol"/>
              <a:buNone/>
              <a:defRPr/>
            </a:pPr>
            <a:endParaRPr sz="1600">
              <a:solidFill>
                <a:sysClr val="windowText" lastClr="000000"/>
              </a:solidFill>
              <a:latin typeface="DejaVu Sans Mono" pitchFamily="33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454150" y="2270125"/>
            <a:ext cx="7689850" cy="449262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public Maze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newMaze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(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int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mazeType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) {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switch(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mazeType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) {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case ENCHANTED: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   Maze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maze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= new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EnchantedMaze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();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   Room r1 = new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EnchantedRoom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();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   Room r2 = new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EnchantedRoom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();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   Door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door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= new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DoorNeedingSpell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(r1, r2);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   break;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case BOMBED: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   Maze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maze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= new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BombedMaze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();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   Room r1 = new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RoomWithBomb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();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   Room r2 = new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RoomWithBomb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();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   Door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door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= new </a:t>
            </a:r>
            <a:r>
              <a:rPr lang="en-US" sz="1600" dirty="0" err="1">
                <a:latin typeface="DejaVu Sans Mono" pitchFamily="33"/>
                <a:ea typeface="Gothic" pitchFamily="2"/>
                <a:cs typeface="Lucidasans" pitchFamily="2"/>
              </a:rPr>
              <a:t>BombedDoor</a:t>
            </a: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(r1, r2);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   break;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DejaVu Sans Mono" pitchFamily="33"/>
                <a:ea typeface="Gothic" pitchFamily="2"/>
                <a:cs typeface="Lucidasans" pitchFamily="2"/>
              </a:rPr>
              <a:t>      case ...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12738" y="6064250"/>
            <a:ext cx="9144000" cy="91598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compatLnSpc="0">
            <a:spAutoFit/>
          </a:bodyPr>
          <a:lstStyle/>
          <a:p>
            <a:pPr marL="432000" lvl="1" indent="-216000" fontAlgn="auto" hangingPunct="0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"/>
              <a:defRPr/>
            </a:pPr>
            <a:r>
              <a:rPr lang="en-US" sz="2800">
                <a:latin typeface="DejaVu Sans" pitchFamily="18"/>
                <a:ea typeface="Gothic" pitchFamily="2"/>
                <a:cs typeface="Lucidasans" pitchFamily="2"/>
              </a:rPr>
              <a:t>Ma cosa succede quando abbiamo tanti tipi diversi di labirinti?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53475" y="5943600"/>
            <a:ext cx="10763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23554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2355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179C18-F9F9-44C8-B983-464191842F00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23557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Un esempio, esteso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4294967295"/>
          </p:nvPr>
        </p:nvSpPr>
        <p:spPr>
          <a:xfrm>
            <a:off x="503238" y="1768475"/>
            <a:ext cx="9072562" cy="508952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tabLst/>
              <a:defRPr lang="en-US" sz="32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"/>
              <a:tabLst/>
              <a:defRPr lang="en-US" sz="32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en-US" sz="28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en-US" sz="24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>
                <a:ln>
                  <a:noFill/>
                </a:ln>
                <a:latin typeface="DejaVu Sans" pitchFamily="18"/>
                <a:ea typeface="Gothic" pitchFamily="2"/>
                <a:cs typeface="Lucidasans" pitchFamily="2"/>
              </a:defRPr>
            </a:lvl9pPr>
          </a:lstStyle>
          <a:p>
            <a:pPr eaLnBrk="1" fontAlgn="auto">
              <a:defRPr/>
            </a:pPr>
            <a:r>
              <a:rPr lang="it-IT" dirty="0" smtClean="0">
                <a:solidFill>
                  <a:sysClr val="windowText" lastClr="000000"/>
                </a:solidFill>
              </a:rPr>
              <a:t>Problema: questo metodo è </a:t>
            </a:r>
            <a:r>
              <a:rPr lang="it-IT" i="1" dirty="0" smtClean="0">
                <a:solidFill>
                  <a:sysClr val="windowText" lastClr="000000"/>
                </a:solidFill>
              </a:rPr>
              <a:t>inflessibile</a:t>
            </a:r>
          </a:p>
          <a:p>
            <a:pPr lvl="1" eaLnBrk="1" fontAlgn="auto">
              <a:defRPr/>
            </a:pPr>
            <a:r>
              <a:rPr lang="it-IT" sz="2600" dirty="0" smtClean="0">
                <a:solidFill>
                  <a:sysClr val="windowText" lastClr="000000"/>
                </a:solidFill>
              </a:rPr>
              <a:t>il metodo </a:t>
            </a:r>
            <a:r>
              <a:rPr lang="it-IT" sz="2600" dirty="0" err="1" smtClean="0">
                <a:solidFill>
                  <a:sysClr val="windowText" lastClr="000000"/>
                </a:solidFill>
              </a:rPr>
              <a:t>newMaze</a:t>
            </a:r>
            <a:r>
              <a:rPr lang="it-IT" sz="2600" dirty="0" smtClean="0">
                <a:solidFill>
                  <a:sysClr val="windowText" lastClr="000000"/>
                </a:solidFill>
              </a:rPr>
              <a:t>() deve conoscere tutti i tipi possibili di labirinti e i nomi delle relative classi</a:t>
            </a:r>
          </a:p>
          <a:p>
            <a:pPr lvl="1" eaLnBrk="1" fontAlgn="auto">
              <a:defRPr/>
            </a:pPr>
            <a:r>
              <a:rPr lang="it-IT" sz="2600" dirty="0" smtClean="0">
                <a:solidFill>
                  <a:sysClr val="windowText" lastClr="000000"/>
                </a:solidFill>
              </a:rPr>
              <a:t>idealmente, i compiti del nostro </a:t>
            </a:r>
            <a:r>
              <a:rPr lang="it-IT" sz="2600" dirty="0" err="1" smtClean="0">
                <a:solidFill>
                  <a:sysClr val="windowText" lastClr="000000"/>
                </a:solidFill>
              </a:rPr>
              <a:t>newMaze</a:t>
            </a:r>
            <a:r>
              <a:rPr lang="it-IT" sz="2600" dirty="0" smtClean="0">
                <a:solidFill>
                  <a:sysClr val="windowText" lastClr="000000"/>
                </a:solidFill>
              </a:rPr>
              <a:t>() dovrebbero essere solo:</a:t>
            </a:r>
          </a:p>
          <a:p>
            <a:pPr marL="1391040" lvl="2" indent="-311040" eaLnBrk="1" fontAlgn="auto">
              <a:buSzPct val="100000"/>
              <a:buFont typeface="StarSymbol"/>
              <a:buAutoNum type="arabicParenR"/>
              <a:defRPr/>
            </a:pPr>
            <a:r>
              <a:rPr lang="it-IT" dirty="0" smtClean="0">
                <a:solidFill>
                  <a:sysClr val="windowText" lastClr="000000"/>
                </a:solidFill>
              </a:rPr>
              <a:t> creare un labirinto, senza occuparsi del tipo</a:t>
            </a:r>
          </a:p>
          <a:p>
            <a:pPr lvl="2" eaLnBrk="1" fontAlgn="auto">
              <a:buSzPct val="100000"/>
              <a:buFont typeface="StarSymbol"/>
              <a:buAutoNum type="arabicParenR"/>
              <a:defRPr/>
            </a:pPr>
            <a:r>
              <a:rPr lang="it-IT" dirty="0" smtClean="0">
                <a:solidFill>
                  <a:sysClr val="windowText" lastClr="000000"/>
                </a:solidFill>
              </a:rPr>
              <a:t> creare due stanze e una porta</a:t>
            </a:r>
          </a:p>
          <a:p>
            <a:pPr lvl="2" eaLnBrk="1" fontAlgn="auto">
              <a:buSzPct val="100000"/>
              <a:buFont typeface="StarSymbol"/>
              <a:buAutoNum type="arabicParenR"/>
              <a:defRPr/>
            </a:pPr>
            <a:r>
              <a:rPr lang="it-IT" dirty="0" smtClean="0">
                <a:solidFill>
                  <a:sysClr val="windowText" lastClr="000000"/>
                </a:solidFill>
              </a:rPr>
              <a:t> aggiungere le stanze e la porta al labirinto</a:t>
            </a:r>
          </a:p>
          <a:p>
            <a:pPr lvl="1" eaLnBrk="1" fontAlgn="auto">
              <a:defRPr/>
            </a:pPr>
            <a:r>
              <a:rPr lang="it-IT" sz="2600" dirty="0" smtClean="0">
                <a:solidFill>
                  <a:sysClr val="windowText" lastClr="000000"/>
                </a:solidFill>
              </a:rPr>
              <a:t>... indipendentemente dal tipo particolare di labirinto creato!</a:t>
            </a:r>
            <a:endParaRPr lang="it-IT" sz="2600" dirty="0">
              <a:solidFill>
                <a:sysClr val="windowText" lastClr="00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25602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27DF07-CEFA-4AC9-A1F4-5F72B874753A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25605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Le</a:t>
            </a:r>
            <a:r>
              <a:rPr i="1" smtClean="0">
                <a:solidFill>
                  <a:srgbClr val="FFFFFF"/>
                </a:solidFill>
                <a:latin typeface="DejaVu Sans"/>
              </a:rPr>
              <a:t> factory</a:t>
            </a:r>
          </a:p>
        </p:txBody>
      </p:sp>
      <p:sp>
        <p:nvSpPr>
          <p:cNvPr id="25606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Soluzione: spostare la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logica di creazione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da qualche altra parte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ovvero, </a:t>
            </a:r>
            <a:r>
              <a:rPr sz="2600"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delegare</a:t>
            </a: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la creazione dei vari oggetti ad una classe apposita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una classe di questo tipo prende il nome di </a:t>
            </a:r>
            <a:r>
              <a:rPr sz="2600" b="1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gli oggetti creati da una </a:t>
            </a:r>
            <a:r>
              <a:rPr sz="2600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vengono chiamati “prodotti”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27650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2765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9F5E12-8866-4F16-B64B-1C39715B72D3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27653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i="1" smtClean="0">
                <a:solidFill>
                  <a:srgbClr val="FFFFFF"/>
                </a:solidFill>
                <a:latin typeface="DejaVu Sans"/>
              </a:rPr>
              <a:t>Factory</a:t>
            </a:r>
            <a:r>
              <a:rPr smtClean="0">
                <a:solidFill>
                  <a:srgbClr val="FFFFFF"/>
                </a:solidFill>
                <a:latin typeface="DejaVu Sans"/>
              </a:rPr>
              <a:t> astratta</a:t>
            </a:r>
          </a:p>
        </p:txBody>
      </p:sp>
      <p:sp>
        <p:nvSpPr>
          <p:cNvPr id="27654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089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Creiamo una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per ogni tipo di labirinto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EnchantedMazeFactory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BombedMazeFactory</a:t>
            </a:r>
          </a:p>
          <a:p>
            <a:pPr marL="863600" lvl="1" indent="-287338" eaLnBrk="1">
              <a:spcBef>
                <a:spcPct val="0"/>
              </a:spcBef>
              <a:spcAft>
                <a:spcPts val="1138"/>
              </a:spcAft>
            </a:pPr>
            <a:r>
              <a:rPr sz="2600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...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Tutte queste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sono sottoclassi di un'unica </a:t>
            </a:r>
            <a:r>
              <a:rPr b="1"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 </a:t>
            </a:r>
            <a:r>
              <a:rPr b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astratta</a:t>
            </a:r>
          </a:p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Il metodo newMaze() deve conoscere solo l'interfaccia della </a:t>
            </a:r>
            <a:r>
              <a:rPr i="1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factory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 astratta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29698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2969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A9EC09-DB65-4EC1-AE73-E1E8CA76828F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Figura a mano libera 1"/>
          <p:cNvSpPr/>
          <p:nvPr/>
        </p:nvSpPr>
        <p:spPr>
          <a:xfrm>
            <a:off x="5943600" y="1192213"/>
            <a:ext cx="3886200" cy="865187"/>
          </a:xfrm>
          <a:custGeom>
            <a:avLst>
              <a:gd name="f0" fmla="val 189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pin 10800 f0 21600"/>
              <a:gd name="f15" fmla="*/ f11 f1 1"/>
              <a:gd name="f16" fmla="val f14"/>
              <a:gd name="f17" fmla="*/ f14 f12 1"/>
              <a:gd name="f18" fmla="*/ f7 f13 1"/>
              <a:gd name="f19" fmla="*/ 0 f12 1"/>
              <a:gd name="f20" fmla="*/ 21600 f12 1"/>
              <a:gd name="f21" fmla="*/ 0 f13 1"/>
              <a:gd name="f22" fmla="*/ 10800 f12 1"/>
              <a:gd name="f23" fmla="*/ f15 1 f3"/>
              <a:gd name="f24" fmla="*/ 10800 f13 1"/>
              <a:gd name="f25" fmla="*/ 21600 f13 1"/>
              <a:gd name="f26" fmla="+- 21600 0 f16"/>
              <a:gd name="f27" fmla="+- f23 0 f2"/>
              <a:gd name="f28" fmla="*/ f26 8000 1"/>
              <a:gd name="f29" fmla="*/ f26 1 2"/>
              <a:gd name="f30" fmla="*/ f26 1 4"/>
              <a:gd name="f31" fmla="*/ f26 1 7"/>
              <a:gd name="f32" fmla="*/ f26 1 16"/>
              <a:gd name="f33" fmla="*/ f28 1 10800"/>
              <a:gd name="f34" fmla="+- f16 f31 0"/>
              <a:gd name="f35" fmla="+- 21600 0 f29"/>
              <a:gd name="f36" fmla="+- f16 f32 0"/>
              <a:gd name="f37" fmla="+- 21600 0 f33"/>
              <a:gd name="f38" fmla="*/ f36 f13 1"/>
              <a:gd name="f39" fmla="+- f37 f30 0"/>
            </a:gdLst>
            <a:ahLst>
              <a:ahXY gdRefX="f0" minX="f8" maxX="f7" gdRefY="" minY="0" maxY="0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2" y="f21"/>
              </a:cxn>
              <a:cxn ang="f27">
                <a:pos x="f19" y="f24"/>
              </a:cxn>
              <a:cxn ang="f27">
                <a:pos x="f22" y="f25"/>
              </a:cxn>
              <a:cxn ang="f27">
                <a:pos x="f20" y="f24"/>
              </a:cxn>
            </a:cxnLst>
            <a:rect l="f19" t="f21" r="f20" b="f38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7" y="f16"/>
                </a:lnTo>
                <a:lnTo>
                  <a:pt x="f16" y="f7"/>
                </a:lnTo>
                <a:lnTo>
                  <a:pt x="f6" y="f7"/>
                </a:lnTo>
                <a:close/>
              </a:path>
              <a:path w="21600" h="21600">
                <a:moveTo>
                  <a:pt x="f16" y="f7"/>
                </a:moveTo>
                <a:lnTo>
                  <a:pt x="f37" y="f16"/>
                </a:lnTo>
                <a:cubicBezTo>
                  <a:pt x="f39" y="f34"/>
                  <a:pt x="f35" y="f36"/>
                  <a:pt x="f7" y="f16"/>
                </a:cubicBezTo>
                <a:close/>
              </a:path>
            </a:pathLst>
          </a:custGeom>
          <a:solidFill>
            <a:srgbClr val="FFFFCC"/>
          </a:solidFill>
          <a:ln w="0">
            <a:solidFill>
              <a:srgbClr val="000000"/>
            </a:solidFill>
            <a:prstDash val="solid"/>
          </a:ln>
          <a:effectLst>
            <a:outerShdw dist="155281" dir="2700000" algn="tl">
              <a:srgbClr val="808080"/>
            </a:outerShdw>
          </a:effectLst>
        </p:spPr>
        <p:txBody>
          <a:bodyPr lIns="90000" tIns="45000" rIns="90000" bIns="45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29702" name="Titolo 3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Ritornando al labirinto...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81013" y="1371600"/>
            <a:ext cx="9348787" cy="536892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"/>
              <a:defRPr/>
            </a:pPr>
            <a:r>
              <a:rPr lang="en-US" sz="2600" dirty="0">
                <a:latin typeface="DejaVu Sans" pitchFamily="34"/>
                <a:ea typeface="Gothic" pitchFamily="2"/>
                <a:cs typeface="Lucidasans" pitchFamily="2"/>
              </a:rPr>
              <a:t> La </a:t>
            </a:r>
            <a:r>
              <a:rPr lang="en-US" sz="2600" i="1" dirty="0">
                <a:latin typeface="DejaVu Sans" pitchFamily="34"/>
                <a:ea typeface="Gothic" pitchFamily="2"/>
                <a:cs typeface="Lucidasans" pitchFamily="2"/>
              </a:rPr>
              <a:t>factory</a:t>
            </a:r>
            <a:r>
              <a:rPr lang="en-US" sz="2600" dirty="0">
                <a:latin typeface="DejaVu Sans" pitchFamily="34"/>
                <a:ea typeface="Gothic" pitchFamily="2"/>
                <a:cs typeface="Lucidasans" pitchFamily="2"/>
              </a:rPr>
              <a:t> </a:t>
            </a:r>
            <a:r>
              <a:rPr lang="en-US" sz="2600" dirty="0" err="1">
                <a:latin typeface="DejaVu Sans" pitchFamily="34"/>
                <a:ea typeface="Gothic" pitchFamily="2"/>
                <a:cs typeface="Lucidasans" pitchFamily="2"/>
              </a:rPr>
              <a:t>astratta</a:t>
            </a:r>
            <a:r>
              <a:rPr lang="en-US" sz="2600" dirty="0">
                <a:latin typeface="DejaVu Sans" pitchFamily="34"/>
                <a:ea typeface="Gothic" pitchFamily="2"/>
                <a:cs typeface="Lucidasans" pitchFamily="2"/>
              </a:rPr>
              <a:t>: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DejaVu Sans Mono" pitchFamily="33"/>
              <a:ea typeface="Gothic" pitchFamily="2"/>
              <a:cs typeface="Lucidasan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public abstract class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MazeFactory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{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   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abstract public 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Maze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createMaze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();</a:t>
            </a:r>
            <a:endParaRPr lang="en-US" dirty="0">
              <a:latin typeface="DejaVu Sans Mono" pitchFamily="33"/>
              <a:ea typeface="Gothic" pitchFamily="2"/>
              <a:cs typeface="Lucidasan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  abstract public 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Room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createRoom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();</a:t>
            </a:r>
            <a:endParaRPr lang="en-US" dirty="0">
              <a:latin typeface="DejaVu Sans Mono" pitchFamily="33"/>
              <a:ea typeface="Gothic" pitchFamily="2"/>
              <a:cs typeface="Lucidasan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  abstract public 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Door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createDoor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(Room r1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, 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Room r2);</a:t>
            </a:r>
            <a:endParaRPr lang="en-US" dirty="0">
              <a:latin typeface="DejaVu Sans Mono" pitchFamily="33"/>
              <a:ea typeface="Gothic" pitchFamily="2"/>
              <a:cs typeface="Lucidasan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... }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DejaVu Sans" pitchFamily="34"/>
              <a:ea typeface="Gothic" pitchFamily="2"/>
              <a:cs typeface="Lucidasan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"/>
              <a:defRPr/>
            </a:pPr>
            <a:r>
              <a:rPr lang="en-US" sz="2600" dirty="0">
                <a:latin typeface="DejaVu Sans" pitchFamily="34"/>
                <a:ea typeface="Gothic" pitchFamily="2"/>
                <a:cs typeface="Lucidasans" pitchFamily="2"/>
              </a:rPr>
              <a:t> e le </a:t>
            </a:r>
            <a:r>
              <a:rPr lang="en-US" sz="2600" i="1" dirty="0">
                <a:latin typeface="DejaVu Sans" pitchFamily="34"/>
                <a:ea typeface="Gothic" pitchFamily="2"/>
                <a:cs typeface="Lucidasans" pitchFamily="2"/>
              </a:rPr>
              <a:t>factory</a:t>
            </a:r>
            <a:r>
              <a:rPr lang="en-US" sz="2600" dirty="0">
                <a:latin typeface="DejaVu Sans" pitchFamily="34"/>
                <a:ea typeface="Gothic" pitchFamily="2"/>
                <a:cs typeface="Lucidasans" pitchFamily="2"/>
              </a:rPr>
              <a:t> concrete: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DejaVu Sans Mono" pitchFamily="33"/>
              <a:ea typeface="Gothic" pitchFamily="2"/>
              <a:cs typeface="Lucidasan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public class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EnchantedMazeFactory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extends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MazeFactory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{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   public Maze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createMaze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() { return new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EnchantedMaze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(); }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   public Room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createRoom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() { return new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EnchantedRoom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(); }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   public Door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createDoor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(Room r1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, 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Room r2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) {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      return new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DoorNeedingSpell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(r1, r2);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   }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... }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DejaVu Sans Mono" pitchFamily="33"/>
              <a:ea typeface="Gothic" pitchFamily="2"/>
              <a:cs typeface="Lucidasan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 public class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BombedMazeFactory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extends </a:t>
            </a:r>
            <a:r>
              <a:rPr lang="en-US" dirty="0" err="1">
                <a:latin typeface="DejaVu Sans Mono" pitchFamily="33"/>
                <a:ea typeface="Gothic" pitchFamily="2"/>
                <a:cs typeface="Lucidasans" pitchFamily="2"/>
              </a:rPr>
              <a:t>MazeFactory</a:t>
            </a:r>
            <a:r>
              <a:rPr lang="en-US" dirty="0">
                <a:latin typeface="DejaVu Sans Mono" pitchFamily="33"/>
                <a:ea typeface="Gothic" pitchFamily="2"/>
                <a:cs typeface="Lucidasans" pitchFamily="2"/>
              </a:rPr>
              <a:t> { ... }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049963" y="1123950"/>
            <a:ext cx="3886200" cy="53181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00" i="1" dirty="0">
                <a:latin typeface="Domestic Manners" pitchFamily="18"/>
                <a:ea typeface="Gothic" pitchFamily="2"/>
                <a:cs typeface="Lucidasans" pitchFamily="2"/>
              </a:rPr>
              <a:t>In questo caso i metodi sono astratti  ma potrebbero anche non esserlo ...</a:t>
            </a:r>
            <a:endParaRPr lang="it-IT" sz="1500" i="1" dirty="0">
              <a:latin typeface="Domestic Manners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egnaposto data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Alberto Venturini</a:t>
            </a:r>
          </a:p>
        </p:txBody>
      </p:sp>
      <p:sp>
        <p:nvSpPr>
          <p:cNvPr id="31746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>
                <a:latin typeface="DejaVu Serif"/>
                <a:ea typeface="DejaVu Sans"/>
                <a:cs typeface="Lucidasans"/>
              </a:rPr>
              <a:t>Pattern Abstract Factory</a:t>
            </a:r>
          </a:p>
        </p:txBody>
      </p:sp>
      <p:sp>
        <p:nvSpPr>
          <p:cNvPr id="3174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B40487-D0CA-463F-BB8B-F9B2A60BF542}" type="slidenum">
              <a:rPr smtClean="0">
                <a:latin typeface="DejaVu Serif"/>
                <a:ea typeface="DejaVu Sans"/>
                <a:cs typeface="Lucida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smtClean="0">
              <a:latin typeface="DejaVu Serif"/>
              <a:ea typeface="DejaVu Sans"/>
              <a:cs typeface="Lucidasan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0080625" cy="1143000"/>
          </a:xfrm>
          <a:prstGeom prst="rect">
            <a:avLst/>
          </a:prstGeom>
          <a:solidFill>
            <a:srgbClr val="333366"/>
          </a:solidFill>
          <a:ln w="0">
            <a:solidFill>
              <a:srgbClr val="00000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31749" name="Titolo 2"/>
          <p:cNvSpPr txBox="1">
            <a:spLocks noGrp="1"/>
          </p:cNvSpPr>
          <p:nvPr>
            <p:ph type="title" idx="4294967295"/>
          </p:nvPr>
        </p:nvSpPr>
        <p:spPr>
          <a:xfrm>
            <a:off x="503238" y="222250"/>
            <a:ext cx="9072562" cy="692150"/>
          </a:xfrm>
        </p:spPr>
        <p:txBody>
          <a:bodyPr/>
          <a:lstStyle/>
          <a:p>
            <a:pPr algn="l" eaLnBrk="1"/>
            <a:r>
              <a:rPr smtClean="0">
                <a:solidFill>
                  <a:srgbClr val="FFFFFF"/>
                </a:solidFill>
                <a:latin typeface="DejaVu Sans"/>
              </a:rPr>
              <a:t>Il metodo newMaze()</a:t>
            </a:r>
          </a:p>
        </p:txBody>
      </p:sp>
      <p:sp>
        <p:nvSpPr>
          <p:cNvPr id="31750" name="Segnaposto testo 3"/>
          <p:cNvSpPr txBox="1">
            <a:spLocks noGrp="1"/>
          </p:cNvSpPr>
          <p:nvPr>
            <p:ph type="body" idx="4294967295"/>
          </p:nvPr>
        </p:nvSpPr>
        <p:spPr bwMode="auto">
          <a:xfrm>
            <a:off x="503238" y="1768475"/>
            <a:ext cx="9072562" cy="517525"/>
          </a:xfrm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31800" indent="-323850" eaLnBrk="1">
              <a:spcBef>
                <a:spcPct val="0"/>
              </a:spcBef>
              <a:spcAft>
                <a:spcPts val="1413"/>
              </a:spcAft>
            </a:pPr>
            <a:r>
              <a:rPr lang="it-IT"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Ora il metodo newMaze() della classe MazeGame (che è il client del pattern) diventa</a:t>
            </a:r>
            <a:r>
              <a:rPr smtClean="0">
                <a:solidFill>
                  <a:srgbClr val="000000"/>
                </a:solidFill>
                <a:latin typeface="DejaVu Sans"/>
                <a:ea typeface="Gothic"/>
                <a:cs typeface="Lucidasans"/>
              </a:rPr>
              <a:t>: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1143000"/>
            <a:ext cx="228600" cy="6416675"/>
          </a:xfrm>
          <a:prstGeom prst="rect">
            <a:avLst/>
          </a:prstGeom>
          <a:solidFill>
            <a:srgbClr val="9999CC"/>
          </a:solidFill>
          <a:ln w="0">
            <a:solidFill>
              <a:srgbClr val="C0C0C0">
                <a:alpha val="0"/>
              </a:srgbClr>
            </a:solidFill>
            <a:prstDash val="solid"/>
          </a:ln>
        </p:spPr>
        <p:txBody>
          <a:bodyPr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DejaVu Sans" pitchFamily="18"/>
              <a:ea typeface="Gothic" pitchFamily="2"/>
              <a:cs typeface="Lucidasans" pitchFamily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25500" y="3636963"/>
            <a:ext cx="7086600" cy="2286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hangingPunct="0"/>
            <a:r>
              <a:rPr lang="en-US">
                <a:latin typeface="DejaVu Sans Mono"/>
                <a:ea typeface="Gothic"/>
                <a:cs typeface="Lucidasans"/>
              </a:rPr>
              <a:t>public Maze newMaze(MazeFactory factory) {</a:t>
            </a:r>
          </a:p>
          <a:p>
            <a:pPr hangingPunct="0"/>
            <a:r>
              <a:rPr lang="en-US">
                <a:latin typeface="DejaVu Sans Mono"/>
                <a:ea typeface="Gothic"/>
                <a:cs typeface="Lucidasans"/>
              </a:rPr>
              <a:t>   Maze maze = factory.createMaze();</a:t>
            </a:r>
          </a:p>
          <a:p>
            <a:pPr hangingPunct="0"/>
            <a:r>
              <a:rPr lang="en-US">
                <a:latin typeface="DejaVu Sans Mono"/>
                <a:ea typeface="Gothic"/>
                <a:cs typeface="Lucidasans"/>
              </a:rPr>
              <a:t>   Room r1 = factory.createRoom(1);</a:t>
            </a:r>
          </a:p>
          <a:p>
            <a:pPr hangingPunct="0"/>
            <a:r>
              <a:rPr lang="en-US">
                <a:latin typeface="DejaVu Sans Mono"/>
                <a:ea typeface="Gothic"/>
                <a:cs typeface="Lucidasans"/>
              </a:rPr>
              <a:t>   Room r2 = factory.createRoom(2);</a:t>
            </a:r>
          </a:p>
          <a:p>
            <a:pPr hangingPunct="0"/>
            <a:r>
              <a:rPr lang="en-US">
                <a:latin typeface="DejaVu Sans Mono"/>
                <a:ea typeface="Gothic"/>
                <a:cs typeface="Lucidasans"/>
              </a:rPr>
              <a:t>   Door door = factory.createDoor(r1, r2);</a:t>
            </a:r>
          </a:p>
          <a:p>
            <a:pPr hangingPunct="0"/>
            <a:r>
              <a:rPr lang="en-US">
                <a:latin typeface="DejaVu Sans Mono"/>
                <a:ea typeface="Gothic"/>
                <a:cs typeface="Lucidasans"/>
              </a:rPr>
              <a:t>   ...</a:t>
            </a:r>
          </a:p>
          <a:p>
            <a:pPr hangingPunct="0"/>
            <a:r>
              <a:rPr lang="en-US">
                <a:latin typeface="DejaVu Sans Mono"/>
                <a:ea typeface="Gothic"/>
                <a:cs typeface="Lucidasans"/>
              </a:rPr>
              <a:t>   return maze;</a:t>
            </a:r>
          </a:p>
          <a:p>
            <a:pPr hangingPunct="0"/>
            <a:r>
              <a:rPr lang="en-US">
                <a:latin typeface="DejaVu Sans Mono"/>
                <a:ea typeface="Gothic"/>
                <a:cs typeface="Lucidasans"/>
              </a:rPr>
              <a:t>}</a:t>
            </a:r>
          </a:p>
        </p:txBody>
      </p:sp>
      <p:pic>
        <p:nvPicPr>
          <p:cNvPr id="31753" name="Immagin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3151188"/>
            <a:ext cx="41148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1469</Words>
  <Application>Microsoft Office PowerPoint</Application>
  <PresentationFormat>Personalizzato</PresentationFormat>
  <Paragraphs>320</Paragraphs>
  <Slides>30</Slides>
  <Notes>30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Modello struttura</vt:lpstr>
      </vt:variant>
      <vt:variant>
        <vt:i4>12</vt:i4>
      </vt:variant>
      <vt:variant>
        <vt:lpstr>Titoli diapositive</vt:lpstr>
      </vt:variant>
      <vt:variant>
        <vt:i4>30</vt:i4>
      </vt:variant>
    </vt:vector>
  </HeadingPairs>
  <TitlesOfParts>
    <vt:vector size="51" baseType="lpstr">
      <vt:lpstr>Calibri</vt:lpstr>
      <vt:lpstr>Arial</vt:lpstr>
      <vt:lpstr>DejaVu Sans</vt:lpstr>
      <vt:lpstr>StarSymbol</vt:lpstr>
      <vt:lpstr>DejaVu Serif</vt:lpstr>
      <vt:lpstr>Lucidasans</vt:lpstr>
      <vt:lpstr>Gothic</vt:lpstr>
      <vt:lpstr>DejaVu Sans Mono</vt:lpstr>
      <vt:lpstr>Domestic Manners</vt:lpstr>
      <vt:lpstr>Default</vt:lpstr>
      <vt:lpstr>Default</vt:lpstr>
      <vt:lpstr>Default</vt:lpstr>
      <vt:lpstr>Default</vt:lpstr>
      <vt:lpstr>Default</vt:lpstr>
      <vt:lpstr>Default</vt:lpstr>
      <vt:lpstr>Default</vt:lpstr>
      <vt:lpstr>Default</vt:lpstr>
      <vt:lpstr>Default</vt:lpstr>
      <vt:lpstr>Default</vt:lpstr>
      <vt:lpstr>Default</vt:lpstr>
      <vt:lpstr>Default</vt:lpstr>
      <vt:lpstr>Introduzione</vt:lpstr>
      <vt:lpstr>Un esempio</vt:lpstr>
      <vt:lpstr>Un esempio</vt:lpstr>
      <vt:lpstr>Un esempio, esteso</vt:lpstr>
      <vt:lpstr>Un esempio, esteso</vt:lpstr>
      <vt:lpstr>Le factory</vt:lpstr>
      <vt:lpstr>Factory astratta</vt:lpstr>
      <vt:lpstr>Ritornando al labirinto...</vt:lpstr>
      <vt:lpstr>Il metodo newMaze()</vt:lpstr>
      <vt:lpstr>Il metodo newMaze()</vt:lpstr>
      <vt:lpstr>In immagini...</vt:lpstr>
      <vt:lpstr>In UML ...</vt:lpstr>
      <vt:lpstr>Il diagramma UML generale</vt:lpstr>
      <vt:lpstr>I partecipanti</vt:lpstr>
      <vt:lpstr>Applicabilità</vt:lpstr>
      <vt:lpstr>Applicabilità</vt:lpstr>
      <vt:lpstr>Un altro esempio</vt:lpstr>
      <vt:lpstr>Un altro esempio</vt:lpstr>
      <vt:lpstr>Un altro esempio</vt:lpstr>
      <vt:lpstr>Un altro esempio</vt:lpstr>
      <vt:lpstr>Vantaggi di Abstract Factory</vt:lpstr>
      <vt:lpstr>Vantaggi di Abstract Factory</vt:lpstr>
      <vt:lpstr>Uno svantaggio...</vt:lpstr>
      <vt:lpstr>Factory estendibili</vt:lpstr>
      <vt:lpstr>Factory estendibili</vt:lpstr>
      <vt:lpstr>Abstract Factory + Prototype</vt:lpstr>
      <vt:lpstr>Abstract Factory + Prototype</vt:lpstr>
      <vt:lpstr>Abstract Factory + Prototype</vt:lpstr>
      <vt:lpstr>Abstract Factory + Singleton</vt:lpstr>
      <vt:lpstr>Conclusione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</dc:title>
  <dc:creator>nuvola</dc:creator>
  <cp:lastModifiedBy>lezione</cp:lastModifiedBy>
  <cp:revision>86</cp:revision>
  <dcterms:created xsi:type="dcterms:W3CDTF">2007-02-01T14:00:13Z</dcterms:created>
  <dcterms:modified xsi:type="dcterms:W3CDTF">2010-02-04T09:55:59Z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