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31"/>
  </p:notesMasterIdLst>
  <p:sldIdLst>
    <p:sldId id="256" r:id="rId2"/>
    <p:sldId id="262" r:id="rId3"/>
    <p:sldId id="258" r:id="rId4"/>
    <p:sldId id="281" r:id="rId5"/>
    <p:sldId id="259" r:id="rId6"/>
    <p:sldId id="261" r:id="rId7"/>
    <p:sldId id="263" r:id="rId8"/>
    <p:sldId id="284" r:id="rId9"/>
    <p:sldId id="260" r:id="rId10"/>
    <p:sldId id="264" r:id="rId11"/>
    <p:sldId id="265" r:id="rId12"/>
    <p:sldId id="270" r:id="rId13"/>
    <p:sldId id="271" r:id="rId14"/>
    <p:sldId id="268" r:id="rId15"/>
    <p:sldId id="266" r:id="rId16"/>
    <p:sldId id="279" r:id="rId17"/>
    <p:sldId id="269" r:id="rId18"/>
    <p:sldId id="267" r:id="rId19"/>
    <p:sldId id="273" r:id="rId20"/>
    <p:sldId id="283" r:id="rId21"/>
    <p:sldId id="282" r:id="rId22"/>
    <p:sldId id="272" r:id="rId23"/>
    <p:sldId id="274" r:id="rId24"/>
    <p:sldId id="275" r:id="rId25"/>
    <p:sldId id="276" r:id="rId26"/>
    <p:sldId id="277" r:id="rId27"/>
    <p:sldId id="278" r:id="rId28"/>
    <p:sldId id="280" r:id="rId29"/>
    <p:sldId id="285" r:id="rId3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9429" autoAdjust="0"/>
  </p:normalViewPr>
  <p:slideViewPr>
    <p:cSldViewPr>
      <p:cViewPr varScale="1">
        <p:scale>
          <a:sx n="57" d="100"/>
          <a:sy n="57" d="100"/>
        </p:scale>
        <p:origin x="-834" y="-84"/>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1848"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Foglio_di_lavoro_di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oglio_di_lavoro_di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Foglio_di_lavoro_di_Microsoft_Office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it-IT"/>
  <c:style val="26"/>
  <c:chart>
    <c:autoTitleDeleted val="1"/>
    <c:view3D>
      <c:hPercent val="48"/>
      <c:depthPercent val="100"/>
      <c:rAngAx val="1"/>
    </c:view3D>
    <c:plotArea>
      <c:layout>
        <c:manualLayout>
          <c:layoutTarget val="inner"/>
          <c:xMode val="edge"/>
          <c:yMode val="edge"/>
          <c:x val="6.9486404833837029E-2"/>
          <c:y val="8.0000000000000085E-2"/>
          <c:w val="0.78247734138972758"/>
          <c:h val="0.7466666666666667"/>
        </c:manualLayout>
      </c:layout>
      <c:bar3DChart>
        <c:barDir val="col"/>
        <c:grouping val="clustered"/>
        <c:ser>
          <c:idx val="0"/>
          <c:order val="0"/>
          <c:tx>
            <c:strRef>
              <c:f>Sheet1!$A$2</c:f>
              <c:strCache>
                <c:ptCount val="1"/>
                <c:pt idx="0">
                  <c:v>Est</c:v>
                </c:pt>
              </c:strCache>
            </c:strRef>
          </c:tx>
          <c:cat>
            <c:strRef>
              <c:f>Sheet1!$B$1:$E$1</c:f>
              <c:strCache>
                <c:ptCount val="4"/>
                <c:pt idx="0">
                  <c:v>1° Trim.</c:v>
                </c:pt>
                <c:pt idx="1">
                  <c:v>2° Trim.</c:v>
                </c:pt>
                <c:pt idx="2">
                  <c:v>3° Trim.</c:v>
                </c:pt>
                <c:pt idx="3">
                  <c:v>4° Trim.</c:v>
                </c:pt>
              </c:strCache>
            </c:strRef>
          </c:cat>
          <c:val>
            <c:numRef>
              <c:f>Sheet1!$B$2:$E$2</c:f>
              <c:numCache>
                <c:formatCode>General</c:formatCode>
                <c:ptCount val="4"/>
                <c:pt idx="0">
                  <c:v>20.399999999999999</c:v>
                </c:pt>
                <c:pt idx="1">
                  <c:v>27.4</c:v>
                </c:pt>
                <c:pt idx="2">
                  <c:v>90</c:v>
                </c:pt>
                <c:pt idx="3">
                  <c:v>20.399999999999999</c:v>
                </c:pt>
              </c:numCache>
            </c:numRef>
          </c:val>
        </c:ser>
        <c:ser>
          <c:idx val="1"/>
          <c:order val="1"/>
          <c:tx>
            <c:strRef>
              <c:f>Sheet1!$A$3</c:f>
              <c:strCache>
                <c:ptCount val="1"/>
                <c:pt idx="0">
                  <c:v>Ovest</c:v>
                </c:pt>
              </c:strCache>
            </c:strRef>
          </c:tx>
          <c:cat>
            <c:strRef>
              <c:f>Sheet1!$B$1:$E$1</c:f>
              <c:strCache>
                <c:ptCount val="4"/>
                <c:pt idx="0">
                  <c:v>1° Trim.</c:v>
                </c:pt>
                <c:pt idx="1">
                  <c:v>2° Trim.</c:v>
                </c:pt>
                <c:pt idx="2">
                  <c:v>3° Trim.</c:v>
                </c:pt>
                <c:pt idx="3">
                  <c:v>4° Trim.</c:v>
                </c:pt>
              </c:strCache>
            </c:strRef>
          </c:cat>
          <c:val>
            <c:numRef>
              <c:f>Sheet1!$B$3:$E$3</c:f>
              <c:numCache>
                <c:formatCode>General</c:formatCode>
                <c:ptCount val="4"/>
                <c:pt idx="0">
                  <c:v>30.6</c:v>
                </c:pt>
                <c:pt idx="1">
                  <c:v>38.6</c:v>
                </c:pt>
                <c:pt idx="2">
                  <c:v>34.6</c:v>
                </c:pt>
                <c:pt idx="3">
                  <c:v>31.6</c:v>
                </c:pt>
              </c:numCache>
            </c:numRef>
          </c:val>
        </c:ser>
        <c:ser>
          <c:idx val="2"/>
          <c:order val="2"/>
          <c:tx>
            <c:strRef>
              <c:f>Sheet1!$A$4</c:f>
              <c:strCache>
                <c:ptCount val="1"/>
                <c:pt idx="0">
                  <c:v>Nord</c:v>
                </c:pt>
              </c:strCache>
            </c:strRef>
          </c:tx>
          <c:cat>
            <c:strRef>
              <c:f>Sheet1!$B$1:$E$1</c:f>
              <c:strCache>
                <c:ptCount val="4"/>
                <c:pt idx="0">
                  <c:v>1° Trim.</c:v>
                </c:pt>
                <c:pt idx="1">
                  <c:v>2° Trim.</c:v>
                </c:pt>
                <c:pt idx="2">
                  <c:v>3° Trim.</c:v>
                </c:pt>
                <c:pt idx="3">
                  <c:v>4° Trim.</c:v>
                </c:pt>
              </c:strCache>
            </c:strRef>
          </c:cat>
          <c:val>
            <c:numRef>
              <c:f>Sheet1!$B$4:$E$4</c:f>
              <c:numCache>
                <c:formatCode>General</c:formatCode>
                <c:ptCount val="4"/>
                <c:pt idx="0">
                  <c:v>45.9</c:v>
                </c:pt>
                <c:pt idx="1">
                  <c:v>46.9</c:v>
                </c:pt>
                <c:pt idx="2">
                  <c:v>45</c:v>
                </c:pt>
                <c:pt idx="3">
                  <c:v>43.9</c:v>
                </c:pt>
              </c:numCache>
            </c:numRef>
          </c:val>
        </c:ser>
        <c:gapDepth val="0"/>
        <c:shape val="box"/>
        <c:axId val="66573824"/>
        <c:axId val="66575360"/>
        <c:axId val="0"/>
      </c:bar3DChart>
      <c:catAx>
        <c:axId val="66573824"/>
        <c:scaling>
          <c:orientation val="minMax"/>
        </c:scaling>
        <c:axPos val="b"/>
        <c:numFmt formatCode="General" sourceLinked="1"/>
        <c:tickLblPos val="low"/>
        <c:txPr>
          <a:bodyPr rot="0" vert="horz"/>
          <a:lstStyle/>
          <a:p>
            <a:pPr>
              <a:defRPr sz="800"/>
            </a:pPr>
            <a:endParaRPr lang="it-IT"/>
          </a:p>
        </c:txPr>
        <c:crossAx val="66575360"/>
        <c:crosses val="autoZero"/>
        <c:auto val="1"/>
        <c:lblAlgn val="ctr"/>
        <c:lblOffset val="100"/>
        <c:tickLblSkip val="1"/>
        <c:tickMarkSkip val="1"/>
      </c:catAx>
      <c:valAx>
        <c:axId val="66575360"/>
        <c:scaling>
          <c:orientation val="minMax"/>
        </c:scaling>
        <c:axPos val="l"/>
        <c:majorGridlines/>
        <c:numFmt formatCode="General" sourceLinked="1"/>
        <c:tickLblPos val="nextTo"/>
        <c:txPr>
          <a:bodyPr rot="0" vert="horz"/>
          <a:lstStyle/>
          <a:p>
            <a:pPr>
              <a:defRPr sz="1000"/>
            </a:pPr>
            <a:endParaRPr lang="it-IT"/>
          </a:p>
        </c:txPr>
        <c:crossAx val="66573824"/>
        <c:crosses val="autoZero"/>
        <c:crossBetween val="between"/>
      </c:valAx>
    </c:plotArea>
    <c:legend>
      <c:legendPos val="r"/>
      <c:layout>
        <c:manualLayout>
          <c:xMode val="edge"/>
          <c:yMode val="edge"/>
          <c:x val="0.83440263053396302"/>
          <c:y val="0.23666666666666666"/>
          <c:w val="0.15351285413506352"/>
          <c:h val="0.41833333333333333"/>
        </c:manualLayout>
      </c:layout>
      <c:txPr>
        <a:bodyPr/>
        <a:lstStyle/>
        <a:p>
          <a:pPr>
            <a:defRPr sz="1000"/>
          </a:pPr>
          <a:endParaRPr lang="it-IT"/>
        </a:p>
      </c:txPr>
    </c:legend>
    <c:plotVisOnly val="1"/>
    <c:dispBlanksAs val="gap"/>
  </c:chart>
  <c:txPr>
    <a:bodyPr/>
    <a:lstStyle/>
    <a:p>
      <a:pPr>
        <a:defRPr sz="1800"/>
      </a:pPr>
      <a:endParaRPr lang="it-IT"/>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it-IT"/>
  <c:chart>
    <c:autoTitleDeleted val="1"/>
    <c:view3D>
      <c:perspective val="0"/>
    </c:view3D>
    <c:plotArea>
      <c:layout>
        <c:manualLayout>
          <c:layoutTarget val="inner"/>
          <c:xMode val="edge"/>
          <c:yMode val="edge"/>
          <c:x val="7.5471575184047096E-2"/>
          <c:y val="8.2312925170068038E-2"/>
          <c:w val="0.63207547169811473"/>
          <c:h val="0.4"/>
        </c:manualLayout>
      </c:layout>
      <c:pie3DChart>
        <c:varyColors val="1"/>
        <c:ser>
          <c:idx val="0"/>
          <c:order val="0"/>
          <c:tx>
            <c:strRef>
              <c:f>Sheet1!$A$2</c:f>
              <c:strCache>
                <c:ptCount val="1"/>
                <c:pt idx="0">
                  <c:v>Est</c:v>
                </c:pt>
              </c:strCache>
            </c:strRef>
          </c:tx>
          <c:spPr>
            <a:solidFill>
              <a:schemeClr val="accent1"/>
            </a:solidFill>
            <a:ln w="11853">
              <a:solidFill>
                <a:schemeClr val="tx1"/>
              </a:solidFill>
              <a:prstDash val="solid"/>
            </a:ln>
          </c:spPr>
          <c:dPt>
            <c:idx val="1"/>
            <c:spPr>
              <a:solidFill>
                <a:schemeClr val="accent2"/>
              </a:solidFill>
              <a:ln w="11853">
                <a:solidFill>
                  <a:schemeClr val="tx1"/>
                </a:solidFill>
                <a:prstDash val="solid"/>
              </a:ln>
            </c:spPr>
          </c:dPt>
          <c:dPt>
            <c:idx val="2"/>
            <c:spPr>
              <a:solidFill>
                <a:schemeClr val="hlink"/>
              </a:solidFill>
              <a:ln w="11853">
                <a:solidFill>
                  <a:schemeClr val="tx1"/>
                </a:solidFill>
                <a:prstDash val="solid"/>
              </a:ln>
            </c:spPr>
          </c:dPt>
          <c:dPt>
            <c:idx val="3"/>
            <c:spPr>
              <a:solidFill>
                <a:schemeClr val="folHlink"/>
              </a:solidFill>
              <a:ln w="11853">
                <a:solidFill>
                  <a:schemeClr val="tx1"/>
                </a:solidFill>
                <a:prstDash val="solid"/>
              </a:ln>
            </c:spPr>
          </c:dPt>
          <c:cat>
            <c:strRef>
              <c:f>Sheet1!$B$1:$E$1</c:f>
              <c:strCache>
                <c:ptCount val="4"/>
                <c:pt idx="0">
                  <c:v>1° Trim.</c:v>
                </c:pt>
                <c:pt idx="1">
                  <c:v>2° Trim.</c:v>
                </c:pt>
                <c:pt idx="2">
                  <c:v>3° Trim.</c:v>
                </c:pt>
                <c:pt idx="3">
                  <c:v>4° Trim.</c:v>
                </c:pt>
              </c:strCache>
            </c:strRef>
          </c:cat>
          <c:val>
            <c:numRef>
              <c:f>Sheet1!$B$2:$E$2</c:f>
              <c:numCache>
                <c:formatCode>General</c:formatCode>
                <c:ptCount val="4"/>
                <c:pt idx="0">
                  <c:v>20.399999999999999</c:v>
                </c:pt>
                <c:pt idx="1">
                  <c:v>27.4</c:v>
                </c:pt>
                <c:pt idx="2">
                  <c:v>90</c:v>
                </c:pt>
                <c:pt idx="3">
                  <c:v>20.399999999999999</c:v>
                </c:pt>
              </c:numCache>
            </c:numRef>
          </c:val>
        </c:ser>
        <c:ser>
          <c:idx val="1"/>
          <c:order val="1"/>
          <c:tx>
            <c:strRef>
              <c:f>Sheet1!$A$3</c:f>
              <c:strCache>
                <c:ptCount val="1"/>
                <c:pt idx="0">
                  <c:v>Ovest</c:v>
                </c:pt>
              </c:strCache>
            </c:strRef>
          </c:tx>
          <c:spPr>
            <a:solidFill>
              <a:schemeClr val="accent2"/>
            </a:solidFill>
            <a:ln w="11853">
              <a:solidFill>
                <a:schemeClr val="tx1"/>
              </a:solidFill>
              <a:prstDash val="solid"/>
            </a:ln>
          </c:spPr>
          <c:dPt>
            <c:idx val="0"/>
            <c:spPr>
              <a:solidFill>
                <a:schemeClr val="accent1"/>
              </a:solidFill>
              <a:ln w="11853">
                <a:solidFill>
                  <a:schemeClr val="tx1"/>
                </a:solidFill>
                <a:prstDash val="solid"/>
              </a:ln>
            </c:spPr>
          </c:dPt>
          <c:dPt>
            <c:idx val="2"/>
            <c:spPr>
              <a:solidFill>
                <a:schemeClr val="hlink"/>
              </a:solidFill>
              <a:ln w="11853">
                <a:solidFill>
                  <a:schemeClr val="tx1"/>
                </a:solidFill>
                <a:prstDash val="solid"/>
              </a:ln>
            </c:spPr>
          </c:dPt>
          <c:dPt>
            <c:idx val="3"/>
            <c:spPr>
              <a:solidFill>
                <a:schemeClr val="folHlink"/>
              </a:solidFill>
              <a:ln w="11853">
                <a:solidFill>
                  <a:schemeClr val="tx1"/>
                </a:solidFill>
                <a:prstDash val="solid"/>
              </a:ln>
            </c:spPr>
          </c:dPt>
          <c:cat>
            <c:strRef>
              <c:f>Sheet1!$B$1:$E$1</c:f>
              <c:strCache>
                <c:ptCount val="4"/>
                <c:pt idx="0">
                  <c:v>1° Trim.</c:v>
                </c:pt>
                <c:pt idx="1">
                  <c:v>2° Trim.</c:v>
                </c:pt>
                <c:pt idx="2">
                  <c:v>3° Trim.</c:v>
                </c:pt>
                <c:pt idx="3">
                  <c:v>4° Trim.</c:v>
                </c:pt>
              </c:strCache>
            </c:strRef>
          </c:cat>
          <c:val>
            <c:numRef>
              <c:f>Sheet1!$B$3:$E$3</c:f>
              <c:numCache>
                <c:formatCode>General</c:formatCode>
                <c:ptCount val="4"/>
                <c:pt idx="0">
                  <c:v>30.6</c:v>
                </c:pt>
                <c:pt idx="1">
                  <c:v>38.6</c:v>
                </c:pt>
                <c:pt idx="2">
                  <c:v>34.6</c:v>
                </c:pt>
                <c:pt idx="3">
                  <c:v>31.6</c:v>
                </c:pt>
              </c:numCache>
            </c:numRef>
          </c:val>
        </c:ser>
        <c:ser>
          <c:idx val="2"/>
          <c:order val="2"/>
          <c:tx>
            <c:strRef>
              <c:f>Sheet1!$A$4</c:f>
              <c:strCache>
                <c:ptCount val="1"/>
                <c:pt idx="0">
                  <c:v>Nord</c:v>
                </c:pt>
              </c:strCache>
            </c:strRef>
          </c:tx>
          <c:spPr>
            <a:solidFill>
              <a:schemeClr val="hlink"/>
            </a:solidFill>
            <a:ln w="11853">
              <a:solidFill>
                <a:schemeClr val="tx1"/>
              </a:solidFill>
              <a:prstDash val="solid"/>
            </a:ln>
          </c:spPr>
          <c:dPt>
            <c:idx val="0"/>
            <c:spPr>
              <a:solidFill>
                <a:schemeClr val="accent1"/>
              </a:solidFill>
              <a:ln w="11853">
                <a:solidFill>
                  <a:schemeClr val="tx1"/>
                </a:solidFill>
                <a:prstDash val="solid"/>
              </a:ln>
            </c:spPr>
          </c:dPt>
          <c:dPt>
            <c:idx val="1"/>
            <c:spPr>
              <a:solidFill>
                <a:schemeClr val="accent2"/>
              </a:solidFill>
              <a:ln w="11853">
                <a:solidFill>
                  <a:schemeClr val="tx1"/>
                </a:solidFill>
                <a:prstDash val="solid"/>
              </a:ln>
            </c:spPr>
          </c:dPt>
          <c:dPt>
            <c:idx val="3"/>
            <c:spPr>
              <a:solidFill>
                <a:schemeClr val="folHlink"/>
              </a:solidFill>
              <a:ln w="11853">
                <a:solidFill>
                  <a:schemeClr val="tx1"/>
                </a:solidFill>
                <a:prstDash val="solid"/>
              </a:ln>
            </c:spPr>
          </c:dPt>
          <c:cat>
            <c:strRef>
              <c:f>Sheet1!$B$1:$E$1</c:f>
              <c:strCache>
                <c:ptCount val="4"/>
                <c:pt idx="0">
                  <c:v>1° Trim.</c:v>
                </c:pt>
                <c:pt idx="1">
                  <c:v>2° Trim.</c:v>
                </c:pt>
                <c:pt idx="2">
                  <c:v>3° Trim.</c:v>
                </c:pt>
                <c:pt idx="3">
                  <c:v>4° Trim.</c:v>
                </c:pt>
              </c:strCache>
            </c:strRef>
          </c:cat>
          <c:val>
            <c:numRef>
              <c:f>Sheet1!$B$4:$E$4</c:f>
              <c:numCache>
                <c:formatCode>General</c:formatCode>
                <c:ptCount val="4"/>
                <c:pt idx="0">
                  <c:v>45.9</c:v>
                </c:pt>
                <c:pt idx="1">
                  <c:v>46.9</c:v>
                </c:pt>
                <c:pt idx="2">
                  <c:v>45</c:v>
                </c:pt>
                <c:pt idx="3">
                  <c:v>43.9</c:v>
                </c:pt>
              </c:numCache>
            </c:numRef>
          </c:val>
        </c:ser>
      </c:pie3DChart>
      <c:spPr>
        <a:noFill/>
        <a:ln w="11853">
          <a:solidFill>
            <a:schemeClr val="tx1"/>
          </a:solidFill>
          <a:prstDash val="solid"/>
        </a:ln>
      </c:spPr>
    </c:plotArea>
    <c:legend>
      <c:legendPos val="r"/>
      <c:layout>
        <c:manualLayout>
          <c:xMode val="edge"/>
          <c:yMode val="edge"/>
          <c:x val="0.11985959988848641"/>
          <c:y val="0.53129251700680269"/>
          <c:w val="0.50174797178692909"/>
          <c:h val="0.19411591408216841"/>
        </c:manualLayout>
      </c:layout>
      <c:spPr>
        <a:noFill/>
        <a:ln w="2963">
          <a:solidFill>
            <a:schemeClr val="tx1"/>
          </a:solidFill>
          <a:prstDash val="solid"/>
        </a:ln>
      </c:spPr>
      <c:txPr>
        <a:bodyPr/>
        <a:lstStyle/>
        <a:p>
          <a:pPr>
            <a:defRPr sz="770" b="1" i="0" u="none" strike="noStrike" baseline="0">
              <a:solidFill>
                <a:schemeClr val="tx1"/>
              </a:solidFill>
              <a:latin typeface="Arial"/>
              <a:ea typeface="Arial"/>
              <a:cs typeface="Arial"/>
            </a:defRPr>
          </a:pPr>
          <a:endParaRPr lang="it-IT"/>
        </a:p>
      </c:txPr>
    </c:legend>
    <c:plotVisOnly val="1"/>
    <c:dispBlanksAs val="zero"/>
  </c:chart>
  <c:spPr>
    <a:noFill/>
    <a:ln>
      <a:noFill/>
    </a:ln>
  </c:spPr>
  <c:txPr>
    <a:bodyPr/>
    <a:lstStyle/>
    <a:p>
      <a:pPr>
        <a:defRPr sz="840" b="1" i="0" u="none" strike="noStrike" baseline="0">
          <a:solidFill>
            <a:schemeClr val="tx1"/>
          </a:solidFill>
          <a:latin typeface="Arial"/>
          <a:ea typeface="Arial"/>
          <a:cs typeface="Arial"/>
        </a:defRPr>
      </a:pPr>
      <a:endParaRPr lang="it-IT"/>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it-IT"/>
  <c:style val="42"/>
  <c:chart>
    <c:autoTitleDeleted val="1"/>
    <c:plotArea>
      <c:layout>
        <c:manualLayout>
          <c:layoutTarget val="inner"/>
          <c:xMode val="edge"/>
          <c:yMode val="edge"/>
          <c:x val="0.11587301587301592"/>
          <c:y val="7.4340527577937757E-2"/>
          <c:w val="0.62380952380952481"/>
          <c:h val="0.7601918465227836"/>
        </c:manualLayout>
      </c:layout>
      <c:areaChart>
        <c:grouping val="stacked"/>
        <c:ser>
          <c:idx val="0"/>
          <c:order val="0"/>
          <c:tx>
            <c:strRef>
              <c:f>Sheet1!$A$2</c:f>
              <c:strCache>
                <c:ptCount val="1"/>
                <c:pt idx="0">
                  <c:v>Est</c:v>
                </c:pt>
              </c:strCache>
            </c:strRef>
          </c:tx>
          <c:cat>
            <c:strRef>
              <c:f>Sheet1!$B$1:$E$1</c:f>
              <c:strCache>
                <c:ptCount val="4"/>
                <c:pt idx="0">
                  <c:v>1° Trim.</c:v>
                </c:pt>
                <c:pt idx="1">
                  <c:v>2° Trim.</c:v>
                </c:pt>
                <c:pt idx="2">
                  <c:v>3° Trim.</c:v>
                </c:pt>
                <c:pt idx="3">
                  <c:v>4° Trim.</c:v>
                </c:pt>
              </c:strCache>
            </c:strRef>
          </c:cat>
          <c:val>
            <c:numRef>
              <c:f>Sheet1!$B$2:$E$2</c:f>
              <c:numCache>
                <c:formatCode>General</c:formatCode>
                <c:ptCount val="4"/>
                <c:pt idx="0">
                  <c:v>20.399999999999999</c:v>
                </c:pt>
                <c:pt idx="1">
                  <c:v>27.4</c:v>
                </c:pt>
                <c:pt idx="2">
                  <c:v>90</c:v>
                </c:pt>
                <c:pt idx="3">
                  <c:v>20.399999999999999</c:v>
                </c:pt>
              </c:numCache>
            </c:numRef>
          </c:val>
        </c:ser>
        <c:ser>
          <c:idx val="1"/>
          <c:order val="1"/>
          <c:tx>
            <c:strRef>
              <c:f>Sheet1!$A$3</c:f>
              <c:strCache>
                <c:ptCount val="1"/>
                <c:pt idx="0">
                  <c:v>Ovest</c:v>
                </c:pt>
              </c:strCache>
            </c:strRef>
          </c:tx>
          <c:cat>
            <c:strRef>
              <c:f>Sheet1!$B$1:$E$1</c:f>
              <c:strCache>
                <c:ptCount val="4"/>
                <c:pt idx="0">
                  <c:v>1° Trim.</c:v>
                </c:pt>
                <c:pt idx="1">
                  <c:v>2° Trim.</c:v>
                </c:pt>
                <c:pt idx="2">
                  <c:v>3° Trim.</c:v>
                </c:pt>
                <c:pt idx="3">
                  <c:v>4° Trim.</c:v>
                </c:pt>
              </c:strCache>
            </c:strRef>
          </c:cat>
          <c:val>
            <c:numRef>
              <c:f>Sheet1!$B$3:$E$3</c:f>
              <c:numCache>
                <c:formatCode>General</c:formatCode>
                <c:ptCount val="4"/>
                <c:pt idx="0">
                  <c:v>30.6</c:v>
                </c:pt>
                <c:pt idx="1">
                  <c:v>38.6</c:v>
                </c:pt>
                <c:pt idx="2">
                  <c:v>34.6</c:v>
                </c:pt>
                <c:pt idx="3">
                  <c:v>31.6</c:v>
                </c:pt>
              </c:numCache>
            </c:numRef>
          </c:val>
        </c:ser>
        <c:ser>
          <c:idx val="2"/>
          <c:order val="2"/>
          <c:tx>
            <c:strRef>
              <c:f>Sheet1!$A$4</c:f>
              <c:strCache>
                <c:ptCount val="1"/>
                <c:pt idx="0">
                  <c:v>Nord</c:v>
                </c:pt>
              </c:strCache>
            </c:strRef>
          </c:tx>
          <c:cat>
            <c:strRef>
              <c:f>Sheet1!$B$1:$E$1</c:f>
              <c:strCache>
                <c:ptCount val="4"/>
                <c:pt idx="0">
                  <c:v>1° Trim.</c:v>
                </c:pt>
                <c:pt idx="1">
                  <c:v>2° Trim.</c:v>
                </c:pt>
                <c:pt idx="2">
                  <c:v>3° Trim.</c:v>
                </c:pt>
                <c:pt idx="3">
                  <c:v>4° Trim.</c:v>
                </c:pt>
              </c:strCache>
            </c:strRef>
          </c:cat>
          <c:val>
            <c:numRef>
              <c:f>Sheet1!$B$4:$E$4</c:f>
              <c:numCache>
                <c:formatCode>General</c:formatCode>
                <c:ptCount val="4"/>
                <c:pt idx="0">
                  <c:v>45.9</c:v>
                </c:pt>
                <c:pt idx="1">
                  <c:v>46.9</c:v>
                </c:pt>
                <c:pt idx="2">
                  <c:v>45</c:v>
                </c:pt>
                <c:pt idx="3">
                  <c:v>43.9</c:v>
                </c:pt>
              </c:numCache>
            </c:numRef>
          </c:val>
        </c:ser>
        <c:axId val="66819968"/>
        <c:axId val="66821504"/>
      </c:areaChart>
      <c:catAx>
        <c:axId val="66819968"/>
        <c:scaling>
          <c:orientation val="minMax"/>
        </c:scaling>
        <c:axPos val="b"/>
        <c:numFmt formatCode="General" sourceLinked="1"/>
        <c:tickLblPos val="nextTo"/>
        <c:spPr>
          <a:ln>
            <a:solidFill>
              <a:schemeClr val="tx1"/>
            </a:solidFill>
          </a:ln>
        </c:spPr>
        <c:txPr>
          <a:bodyPr rot="0" vert="horz"/>
          <a:lstStyle/>
          <a:p>
            <a:pPr>
              <a:defRPr sz="1200">
                <a:solidFill>
                  <a:schemeClr val="tx1"/>
                </a:solidFill>
              </a:defRPr>
            </a:pPr>
            <a:endParaRPr lang="it-IT"/>
          </a:p>
        </c:txPr>
        <c:crossAx val="66821504"/>
        <c:crosses val="autoZero"/>
        <c:auto val="1"/>
        <c:lblAlgn val="ctr"/>
        <c:lblOffset val="100"/>
        <c:tickLblSkip val="1"/>
        <c:tickMarkSkip val="1"/>
      </c:catAx>
      <c:valAx>
        <c:axId val="66821504"/>
        <c:scaling>
          <c:orientation val="minMax"/>
        </c:scaling>
        <c:axPos val="l"/>
        <c:majorGridlines/>
        <c:numFmt formatCode="General" sourceLinked="1"/>
        <c:tickLblPos val="nextTo"/>
        <c:txPr>
          <a:bodyPr rot="0" vert="horz"/>
          <a:lstStyle/>
          <a:p>
            <a:pPr>
              <a:defRPr sz="1200">
                <a:solidFill>
                  <a:schemeClr val="tx1"/>
                </a:solidFill>
              </a:defRPr>
            </a:pPr>
            <a:endParaRPr lang="it-IT"/>
          </a:p>
        </c:txPr>
        <c:crossAx val="66819968"/>
        <c:crosses val="autoZero"/>
        <c:crossBetween val="midCat"/>
      </c:valAx>
      <c:spPr>
        <a:noFill/>
      </c:spPr>
    </c:plotArea>
    <c:legend>
      <c:legendPos val="r"/>
      <c:layout>
        <c:manualLayout>
          <c:xMode val="edge"/>
          <c:yMode val="edge"/>
          <c:x val="0.83787123096882521"/>
          <c:y val="0.26731265734640347"/>
          <c:w val="0.16031746031746069"/>
          <c:h val="0.38344849750924048"/>
        </c:manualLayout>
      </c:layout>
      <c:txPr>
        <a:bodyPr/>
        <a:lstStyle/>
        <a:p>
          <a:pPr>
            <a:defRPr sz="900">
              <a:solidFill>
                <a:schemeClr val="tx1"/>
              </a:solidFill>
            </a:defRPr>
          </a:pPr>
          <a:endParaRPr lang="it-IT"/>
        </a:p>
      </c:txPr>
    </c:legend>
    <c:plotVisOnly val="1"/>
    <c:dispBlanksAs val="zero"/>
  </c:chart>
  <c:spPr>
    <a:noFill/>
  </c:spPr>
  <c:txPr>
    <a:bodyPr/>
    <a:lstStyle/>
    <a:p>
      <a:pPr>
        <a:defRPr sz="1800"/>
      </a:pPr>
      <a:endParaRPr lang="it-IT"/>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21FA39-EE3E-4857-849E-0D9A690BA18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it-IT"/>
        </a:p>
      </dgm:t>
    </dgm:pt>
    <dgm:pt modelId="{B69F73DD-0BB1-4A3F-B4B4-29B756511104}">
      <dgm:prSet phldrT="[Testo]"/>
      <dgm:spPr/>
      <dgm:t>
        <a:bodyPr/>
        <a:lstStyle/>
        <a:p>
          <a:r>
            <a:rPr lang="it-IT" dirty="0" smtClean="0"/>
            <a:t>PRESENTATION</a:t>
          </a:r>
          <a:endParaRPr lang="it-IT" dirty="0"/>
        </a:p>
      </dgm:t>
    </dgm:pt>
    <dgm:pt modelId="{190969A7-5102-4270-9578-595EBD72E24C}" type="parTrans" cxnId="{DBC58E9F-BBAA-4E6C-9850-ED7FD6C5C309}">
      <dgm:prSet/>
      <dgm:spPr/>
      <dgm:t>
        <a:bodyPr/>
        <a:lstStyle/>
        <a:p>
          <a:endParaRPr lang="it-IT"/>
        </a:p>
      </dgm:t>
    </dgm:pt>
    <dgm:pt modelId="{9C71CBD1-96D4-4487-B86A-F9D9BF1EB178}" type="sibTrans" cxnId="{DBC58E9F-BBAA-4E6C-9850-ED7FD6C5C309}">
      <dgm:prSet/>
      <dgm:spPr/>
      <dgm:t>
        <a:bodyPr/>
        <a:lstStyle/>
        <a:p>
          <a:endParaRPr lang="it-IT"/>
        </a:p>
      </dgm:t>
    </dgm:pt>
    <dgm:pt modelId="{E771E5FF-AA30-4C39-8A92-9BF7B86C5219}">
      <dgm:prSet phldrT="[Testo]"/>
      <dgm:spPr/>
      <dgm:t>
        <a:bodyPr/>
        <a:lstStyle/>
        <a:p>
          <a:r>
            <a:rPr lang="it-IT" dirty="0" smtClean="0"/>
            <a:t>Interfaccia utente</a:t>
          </a:r>
          <a:endParaRPr lang="it-IT" dirty="0"/>
        </a:p>
      </dgm:t>
    </dgm:pt>
    <dgm:pt modelId="{99B0B7E7-A80F-40F4-B70C-5A7E086F20A4}" type="parTrans" cxnId="{B4873580-67F9-416C-B3ED-F40C95DD083A}">
      <dgm:prSet/>
      <dgm:spPr/>
      <dgm:t>
        <a:bodyPr/>
        <a:lstStyle/>
        <a:p>
          <a:endParaRPr lang="it-IT"/>
        </a:p>
      </dgm:t>
    </dgm:pt>
    <dgm:pt modelId="{1A214D44-17C7-47CB-ADDE-95754F26BFB2}" type="sibTrans" cxnId="{B4873580-67F9-416C-B3ED-F40C95DD083A}">
      <dgm:prSet/>
      <dgm:spPr/>
      <dgm:t>
        <a:bodyPr/>
        <a:lstStyle/>
        <a:p>
          <a:endParaRPr lang="it-IT"/>
        </a:p>
      </dgm:t>
    </dgm:pt>
    <dgm:pt modelId="{F36EDABD-D61A-4081-8662-B56A75DFE186}">
      <dgm:prSet phldrT="[Testo]"/>
      <dgm:spPr/>
      <dgm:t>
        <a:bodyPr/>
        <a:lstStyle/>
        <a:p>
          <a:r>
            <a:rPr lang="it-IT" dirty="0" smtClean="0"/>
            <a:t>Tipicamente: browser</a:t>
          </a:r>
          <a:endParaRPr lang="it-IT" dirty="0"/>
        </a:p>
      </dgm:t>
    </dgm:pt>
    <dgm:pt modelId="{027D06F1-3211-4680-BCB4-F53247B50D1A}" type="parTrans" cxnId="{0D2642A6-81E7-4E71-A4FD-D28794BF0135}">
      <dgm:prSet/>
      <dgm:spPr/>
      <dgm:t>
        <a:bodyPr/>
        <a:lstStyle/>
        <a:p>
          <a:endParaRPr lang="it-IT"/>
        </a:p>
      </dgm:t>
    </dgm:pt>
    <dgm:pt modelId="{79BE48B6-98D5-476B-BCCE-8D64B7D82FA3}" type="sibTrans" cxnId="{0D2642A6-81E7-4E71-A4FD-D28794BF0135}">
      <dgm:prSet/>
      <dgm:spPr/>
      <dgm:t>
        <a:bodyPr/>
        <a:lstStyle/>
        <a:p>
          <a:endParaRPr lang="it-IT"/>
        </a:p>
      </dgm:t>
    </dgm:pt>
    <dgm:pt modelId="{5F531FC9-7870-4A95-8FC8-5961BBEB24AA}">
      <dgm:prSet phldrT="[Testo]"/>
      <dgm:spPr/>
      <dgm:t>
        <a:bodyPr/>
        <a:lstStyle/>
        <a:p>
          <a:r>
            <a:rPr lang="it-IT" dirty="0" smtClean="0"/>
            <a:t>BUSINESS LOGIC</a:t>
          </a:r>
          <a:endParaRPr lang="it-IT" dirty="0"/>
        </a:p>
      </dgm:t>
    </dgm:pt>
    <dgm:pt modelId="{6EA4989B-B3BE-4BFA-8F77-22C3011995B0}" type="parTrans" cxnId="{7BF0A91E-E131-4412-9E5A-ECF4612DD956}">
      <dgm:prSet/>
      <dgm:spPr/>
      <dgm:t>
        <a:bodyPr/>
        <a:lstStyle/>
        <a:p>
          <a:endParaRPr lang="it-IT"/>
        </a:p>
      </dgm:t>
    </dgm:pt>
    <dgm:pt modelId="{1E144448-83E9-4336-BE26-5CA889AFC44A}" type="sibTrans" cxnId="{7BF0A91E-E131-4412-9E5A-ECF4612DD956}">
      <dgm:prSet/>
      <dgm:spPr/>
      <dgm:t>
        <a:bodyPr/>
        <a:lstStyle/>
        <a:p>
          <a:endParaRPr lang="it-IT"/>
        </a:p>
      </dgm:t>
    </dgm:pt>
    <dgm:pt modelId="{421B0297-1C1A-4F16-A999-B111D2CD50F7}">
      <dgm:prSet phldrT="[Testo]"/>
      <dgm:spPr/>
      <dgm:t>
        <a:bodyPr/>
        <a:lstStyle/>
        <a:p>
          <a:r>
            <a:rPr lang="it-IT" dirty="0" smtClean="0"/>
            <a:t>Racchiude la logica funzionale</a:t>
          </a:r>
          <a:endParaRPr lang="it-IT" dirty="0"/>
        </a:p>
      </dgm:t>
    </dgm:pt>
    <dgm:pt modelId="{CE40A410-C335-4D4D-BBA5-9EDD812304CD}" type="parTrans" cxnId="{7F7BC7BB-6AE2-48B3-8322-9A796F2CDF20}">
      <dgm:prSet/>
      <dgm:spPr/>
      <dgm:t>
        <a:bodyPr/>
        <a:lstStyle/>
        <a:p>
          <a:endParaRPr lang="it-IT"/>
        </a:p>
      </dgm:t>
    </dgm:pt>
    <dgm:pt modelId="{51D3D85A-9602-408F-9380-56AA3C7C1020}" type="sibTrans" cxnId="{7F7BC7BB-6AE2-48B3-8322-9A796F2CDF20}">
      <dgm:prSet/>
      <dgm:spPr/>
      <dgm:t>
        <a:bodyPr/>
        <a:lstStyle/>
        <a:p>
          <a:endParaRPr lang="it-IT"/>
        </a:p>
      </dgm:t>
    </dgm:pt>
    <dgm:pt modelId="{040C6CEF-D3D7-459A-8895-3EE7F4ACF2C5}">
      <dgm:prSet phldrT="[Testo]"/>
      <dgm:spPr/>
      <dgm:t>
        <a:bodyPr/>
        <a:lstStyle/>
        <a:p>
          <a:r>
            <a:rPr lang="it-IT" dirty="0" smtClean="0"/>
            <a:t>Tipicamente: </a:t>
          </a:r>
          <a:r>
            <a:rPr lang="it-IT" dirty="0" err="1" smtClean="0"/>
            <a:t>application</a:t>
          </a:r>
          <a:r>
            <a:rPr lang="it-IT" dirty="0" smtClean="0"/>
            <a:t> server</a:t>
          </a:r>
          <a:endParaRPr lang="it-IT" dirty="0"/>
        </a:p>
      </dgm:t>
    </dgm:pt>
    <dgm:pt modelId="{1FADAD0F-4E4E-457A-830E-649C8497E69E}" type="parTrans" cxnId="{288383B9-41E7-4480-A96C-143063F76320}">
      <dgm:prSet/>
      <dgm:spPr/>
      <dgm:t>
        <a:bodyPr/>
        <a:lstStyle/>
        <a:p>
          <a:endParaRPr lang="it-IT"/>
        </a:p>
      </dgm:t>
    </dgm:pt>
    <dgm:pt modelId="{F2BDD10D-FE74-498D-B609-FD1E5AC84C94}" type="sibTrans" cxnId="{288383B9-41E7-4480-A96C-143063F76320}">
      <dgm:prSet/>
      <dgm:spPr/>
      <dgm:t>
        <a:bodyPr/>
        <a:lstStyle/>
        <a:p>
          <a:endParaRPr lang="it-IT"/>
        </a:p>
      </dgm:t>
    </dgm:pt>
    <dgm:pt modelId="{C1BCBC02-683F-456F-B6B5-534D37547414}">
      <dgm:prSet phldrT="[Testo]"/>
      <dgm:spPr/>
      <dgm:t>
        <a:bodyPr/>
        <a:lstStyle/>
        <a:p>
          <a:r>
            <a:rPr lang="it-IT" dirty="0" smtClean="0"/>
            <a:t>DATA MANAGER</a:t>
          </a:r>
          <a:endParaRPr lang="it-IT" dirty="0"/>
        </a:p>
      </dgm:t>
    </dgm:pt>
    <dgm:pt modelId="{65732A34-9F13-4F06-8084-7997B62CF5D0}" type="parTrans" cxnId="{267EB092-5AB0-45B9-90B5-B621DAE290FA}">
      <dgm:prSet/>
      <dgm:spPr/>
      <dgm:t>
        <a:bodyPr/>
        <a:lstStyle/>
        <a:p>
          <a:endParaRPr lang="it-IT"/>
        </a:p>
      </dgm:t>
    </dgm:pt>
    <dgm:pt modelId="{01B8219B-58B5-462D-A4CD-641F2F9F0A5A}" type="sibTrans" cxnId="{267EB092-5AB0-45B9-90B5-B621DAE290FA}">
      <dgm:prSet/>
      <dgm:spPr/>
      <dgm:t>
        <a:bodyPr/>
        <a:lstStyle/>
        <a:p>
          <a:endParaRPr lang="it-IT"/>
        </a:p>
      </dgm:t>
    </dgm:pt>
    <dgm:pt modelId="{69AF63FE-F11C-49CD-AC9A-4E39EF568E66}">
      <dgm:prSet phldrT="[Testo]"/>
      <dgm:spPr/>
      <dgm:t>
        <a:bodyPr/>
        <a:lstStyle/>
        <a:p>
          <a:r>
            <a:rPr lang="it-IT" dirty="0" smtClean="0"/>
            <a:t>Si occupa della gestione dei dati</a:t>
          </a:r>
          <a:endParaRPr lang="it-IT" dirty="0"/>
        </a:p>
      </dgm:t>
    </dgm:pt>
    <dgm:pt modelId="{B874C879-F314-46CC-9BE1-918FB6B114DE}" type="parTrans" cxnId="{554F872E-0B2E-49ED-B409-1F3AC44EB435}">
      <dgm:prSet/>
      <dgm:spPr/>
      <dgm:t>
        <a:bodyPr/>
        <a:lstStyle/>
        <a:p>
          <a:endParaRPr lang="it-IT"/>
        </a:p>
      </dgm:t>
    </dgm:pt>
    <dgm:pt modelId="{33DC254B-2A7C-426B-A1F7-3CB4F92CF4E7}" type="sibTrans" cxnId="{554F872E-0B2E-49ED-B409-1F3AC44EB435}">
      <dgm:prSet/>
      <dgm:spPr/>
      <dgm:t>
        <a:bodyPr/>
        <a:lstStyle/>
        <a:p>
          <a:endParaRPr lang="it-IT"/>
        </a:p>
      </dgm:t>
    </dgm:pt>
    <dgm:pt modelId="{E46B4E8D-E45F-4E40-A193-D734A9772DF5}">
      <dgm:prSet phldrT="[Testo]"/>
      <dgm:spPr/>
      <dgm:t>
        <a:bodyPr/>
        <a:lstStyle/>
        <a:p>
          <a:r>
            <a:rPr lang="it-IT" dirty="0" smtClean="0"/>
            <a:t>Tipicamente: DBMS</a:t>
          </a:r>
          <a:endParaRPr lang="it-IT" dirty="0"/>
        </a:p>
      </dgm:t>
    </dgm:pt>
    <dgm:pt modelId="{3B2A0FBE-E9EE-4891-B519-7A8F97BD9A33}" type="parTrans" cxnId="{0BEDE194-B296-480A-B1BA-F76770E3ABDC}">
      <dgm:prSet/>
      <dgm:spPr/>
      <dgm:t>
        <a:bodyPr/>
        <a:lstStyle/>
        <a:p>
          <a:endParaRPr lang="it-IT"/>
        </a:p>
      </dgm:t>
    </dgm:pt>
    <dgm:pt modelId="{816E9953-E46C-4B72-87BD-FED2357F0CA0}" type="sibTrans" cxnId="{0BEDE194-B296-480A-B1BA-F76770E3ABDC}">
      <dgm:prSet/>
      <dgm:spPr/>
      <dgm:t>
        <a:bodyPr/>
        <a:lstStyle/>
        <a:p>
          <a:endParaRPr lang="it-IT"/>
        </a:p>
      </dgm:t>
    </dgm:pt>
    <dgm:pt modelId="{434C1EF8-43A2-4D0E-991C-8EE1F6A3F6C3}" type="pres">
      <dgm:prSet presAssocID="{E221FA39-EE3E-4857-849E-0D9A690BA183}" presName="Name0" presStyleCnt="0">
        <dgm:presLayoutVars>
          <dgm:dir/>
          <dgm:animLvl val="lvl"/>
          <dgm:resizeHandles val="exact"/>
        </dgm:presLayoutVars>
      </dgm:prSet>
      <dgm:spPr/>
      <dgm:t>
        <a:bodyPr/>
        <a:lstStyle/>
        <a:p>
          <a:endParaRPr lang="it-IT"/>
        </a:p>
      </dgm:t>
    </dgm:pt>
    <dgm:pt modelId="{8791A015-15E0-40C8-A664-EDEC850A8197}" type="pres">
      <dgm:prSet presAssocID="{B69F73DD-0BB1-4A3F-B4B4-29B756511104}" presName="linNode" presStyleCnt="0"/>
      <dgm:spPr/>
    </dgm:pt>
    <dgm:pt modelId="{52EF7E95-54A2-410C-ACEB-7A64AF90DCE1}" type="pres">
      <dgm:prSet presAssocID="{B69F73DD-0BB1-4A3F-B4B4-29B756511104}" presName="parentText" presStyleLbl="node1" presStyleIdx="0" presStyleCnt="3">
        <dgm:presLayoutVars>
          <dgm:chMax val="1"/>
          <dgm:bulletEnabled val="1"/>
        </dgm:presLayoutVars>
      </dgm:prSet>
      <dgm:spPr/>
      <dgm:t>
        <a:bodyPr/>
        <a:lstStyle/>
        <a:p>
          <a:endParaRPr lang="it-IT"/>
        </a:p>
      </dgm:t>
    </dgm:pt>
    <dgm:pt modelId="{CB63FC64-56AC-4BD2-84D6-E24B903251C6}" type="pres">
      <dgm:prSet presAssocID="{B69F73DD-0BB1-4A3F-B4B4-29B756511104}" presName="descendantText" presStyleLbl="alignAccFollowNode1" presStyleIdx="0" presStyleCnt="3">
        <dgm:presLayoutVars>
          <dgm:bulletEnabled val="1"/>
        </dgm:presLayoutVars>
      </dgm:prSet>
      <dgm:spPr/>
      <dgm:t>
        <a:bodyPr/>
        <a:lstStyle/>
        <a:p>
          <a:endParaRPr lang="it-IT"/>
        </a:p>
      </dgm:t>
    </dgm:pt>
    <dgm:pt modelId="{4446D5EB-AA5A-426E-AB80-FBECBF912017}" type="pres">
      <dgm:prSet presAssocID="{9C71CBD1-96D4-4487-B86A-F9D9BF1EB178}" presName="sp" presStyleCnt="0"/>
      <dgm:spPr/>
    </dgm:pt>
    <dgm:pt modelId="{0A38280D-9396-405D-AC2C-4BED7C8AA2BB}" type="pres">
      <dgm:prSet presAssocID="{5F531FC9-7870-4A95-8FC8-5961BBEB24AA}" presName="linNode" presStyleCnt="0"/>
      <dgm:spPr/>
    </dgm:pt>
    <dgm:pt modelId="{F9133D1E-9D87-4A18-A8B6-3EE2CBEFD7E0}" type="pres">
      <dgm:prSet presAssocID="{5F531FC9-7870-4A95-8FC8-5961BBEB24AA}" presName="parentText" presStyleLbl="node1" presStyleIdx="1" presStyleCnt="3">
        <dgm:presLayoutVars>
          <dgm:chMax val="1"/>
          <dgm:bulletEnabled val="1"/>
        </dgm:presLayoutVars>
      </dgm:prSet>
      <dgm:spPr/>
      <dgm:t>
        <a:bodyPr/>
        <a:lstStyle/>
        <a:p>
          <a:endParaRPr lang="it-IT"/>
        </a:p>
      </dgm:t>
    </dgm:pt>
    <dgm:pt modelId="{14A88300-C443-4D30-B19F-5D603D175D92}" type="pres">
      <dgm:prSet presAssocID="{5F531FC9-7870-4A95-8FC8-5961BBEB24AA}" presName="descendantText" presStyleLbl="alignAccFollowNode1" presStyleIdx="1" presStyleCnt="3">
        <dgm:presLayoutVars>
          <dgm:bulletEnabled val="1"/>
        </dgm:presLayoutVars>
      </dgm:prSet>
      <dgm:spPr/>
      <dgm:t>
        <a:bodyPr/>
        <a:lstStyle/>
        <a:p>
          <a:endParaRPr lang="it-IT"/>
        </a:p>
      </dgm:t>
    </dgm:pt>
    <dgm:pt modelId="{8D6D6177-D4EF-41C5-A234-39F07A525AE8}" type="pres">
      <dgm:prSet presAssocID="{1E144448-83E9-4336-BE26-5CA889AFC44A}" presName="sp" presStyleCnt="0"/>
      <dgm:spPr/>
    </dgm:pt>
    <dgm:pt modelId="{F7E69AD4-B02E-40F7-9C57-1A7A665D6E93}" type="pres">
      <dgm:prSet presAssocID="{C1BCBC02-683F-456F-B6B5-534D37547414}" presName="linNode" presStyleCnt="0"/>
      <dgm:spPr/>
    </dgm:pt>
    <dgm:pt modelId="{DC96D4F5-70C1-4EEB-A16D-6AD7B4640A1D}" type="pres">
      <dgm:prSet presAssocID="{C1BCBC02-683F-456F-B6B5-534D37547414}" presName="parentText" presStyleLbl="node1" presStyleIdx="2" presStyleCnt="3" custLinFactNeighborY="7720">
        <dgm:presLayoutVars>
          <dgm:chMax val="1"/>
          <dgm:bulletEnabled val="1"/>
        </dgm:presLayoutVars>
      </dgm:prSet>
      <dgm:spPr/>
      <dgm:t>
        <a:bodyPr/>
        <a:lstStyle/>
        <a:p>
          <a:endParaRPr lang="it-IT"/>
        </a:p>
      </dgm:t>
    </dgm:pt>
    <dgm:pt modelId="{AADBF562-4CAF-4E39-90EE-C23E2E04E010}" type="pres">
      <dgm:prSet presAssocID="{C1BCBC02-683F-456F-B6B5-534D37547414}" presName="descendantText" presStyleLbl="alignAccFollowNode1" presStyleIdx="2" presStyleCnt="3">
        <dgm:presLayoutVars>
          <dgm:bulletEnabled val="1"/>
        </dgm:presLayoutVars>
      </dgm:prSet>
      <dgm:spPr/>
      <dgm:t>
        <a:bodyPr/>
        <a:lstStyle/>
        <a:p>
          <a:endParaRPr lang="it-IT"/>
        </a:p>
      </dgm:t>
    </dgm:pt>
  </dgm:ptLst>
  <dgm:cxnLst>
    <dgm:cxn modelId="{030C1F2C-FB73-44B2-B4BF-684E5B980AA3}" type="presOf" srcId="{5F531FC9-7870-4A95-8FC8-5961BBEB24AA}" destId="{F9133D1E-9D87-4A18-A8B6-3EE2CBEFD7E0}" srcOrd="0" destOrd="0" presId="urn:microsoft.com/office/officeart/2005/8/layout/vList5"/>
    <dgm:cxn modelId="{66F26847-29DF-46D0-BD3B-3D4B374C686B}" type="presOf" srcId="{69AF63FE-F11C-49CD-AC9A-4E39EF568E66}" destId="{AADBF562-4CAF-4E39-90EE-C23E2E04E010}" srcOrd="0" destOrd="0" presId="urn:microsoft.com/office/officeart/2005/8/layout/vList5"/>
    <dgm:cxn modelId="{08A96011-2FB9-4F81-8B6C-8F7752B0856C}" type="presOf" srcId="{E771E5FF-AA30-4C39-8A92-9BF7B86C5219}" destId="{CB63FC64-56AC-4BD2-84D6-E24B903251C6}" srcOrd="0" destOrd="0" presId="urn:microsoft.com/office/officeart/2005/8/layout/vList5"/>
    <dgm:cxn modelId="{55EFCEF2-9CB5-4BC7-A4EF-783FD8D3FF26}" type="presOf" srcId="{B69F73DD-0BB1-4A3F-B4B4-29B756511104}" destId="{52EF7E95-54A2-410C-ACEB-7A64AF90DCE1}" srcOrd="0" destOrd="0" presId="urn:microsoft.com/office/officeart/2005/8/layout/vList5"/>
    <dgm:cxn modelId="{7BF0A91E-E131-4412-9E5A-ECF4612DD956}" srcId="{E221FA39-EE3E-4857-849E-0D9A690BA183}" destId="{5F531FC9-7870-4A95-8FC8-5961BBEB24AA}" srcOrd="1" destOrd="0" parTransId="{6EA4989B-B3BE-4BFA-8F77-22C3011995B0}" sibTransId="{1E144448-83E9-4336-BE26-5CA889AFC44A}"/>
    <dgm:cxn modelId="{DBC58E9F-BBAA-4E6C-9850-ED7FD6C5C309}" srcId="{E221FA39-EE3E-4857-849E-0D9A690BA183}" destId="{B69F73DD-0BB1-4A3F-B4B4-29B756511104}" srcOrd="0" destOrd="0" parTransId="{190969A7-5102-4270-9578-595EBD72E24C}" sibTransId="{9C71CBD1-96D4-4487-B86A-F9D9BF1EB178}"/>
    <dgm:cxn modelId="{B4873580-67F9-416C-B3ED-F40C95DD083A}" srcId="{B69F73DD-0BB1-4A3F-B4B4-29B756511104}" destId="{E771E5FF-AA30-4C39-8A92-9BF7B86C5219}" srcOrd="0" destOrd="0" parTransId="{99B0B7E7-A80F-40F4-B70C-5A7E086F20A4}" sibTransId="{1A214D44-17C7-47CB-ADDE-95754F26BFB2}"/>
    <dgm:cxn modelId="{288383B9-41E7-4480-A96C-143063F76320}" srcId="{5F531FC9-7870-4A95-8FC8-5961BBEB24AA}" destId="{040C6CEF-D3D7-459A-8895-3EE7F4ACF2C5}" srcOrd="1" destOrd="0" parTransId="{1FADAD0F-4E4E-457A-830E-649C8497E69E}" sibTransId="{F2BDD10D-FE74-498D-B609-FD1E5AC84C94}"/>
    <dgm:cxn modelId="{E0121CE0-22C1-40CA-B466-4DA667DC9879}" type="presOf" srcId="{E221FA39-EE3E-4857-849E-0D9A690BA183}" destId="{434C1EF8-43A2-4D0E-991C-8EE1F6A3F6C3}" srcOrd="0" destOrd="0" presId="urn:microsoft.com/office/officeart/2005/8/layout/vList5"/>
    <dgm:cxn modelId="{267EB092-5AB0-45B9-90B5-B621DAE290FA}" srcId="{E221FA39-EE3E-4857-849E-0D9A690BA183}" destId="{C1BCBC02-683F-456F-B6B5-534D37547414}" srcOrd="2" destOrd="0" parTransId="{65732A34-9F13-4F06-8084-7997B62CF5D0}" sibTransId="{01B8219B-58B5-462D-A4CD-641F2F9F0A5A}"/>
    <dgm:cxn modelId="{09B8CE04-FCF1-48A1-8BDC-59EAF72436EB}" type="presOf" srcId="{C1BCBC02-683F-456F-B6B5-534D37547414}" destId="{DC96D4F5-70C1-4EEB-A16D-6AD7B4640A1D}" srcOrd="0" destOrd="0" presId="urn:microsoft.com/office/officeart/2005/8/layout/vList5"/>
    <dgm:cxn modelId="{7F7BC7BB-6AE2-48B3-8322-9A796F2CDF20}" srcId="{5F531FC9-7870-4A95-8FC8-5961BBEB24AA}" destId="{421B0297-1C1A-4F16-A999-B111D2CD50F7}" srcOrd="0" destOrd="0" parTransId="{CE40A410-C335-4D4D-BBA5-9EDD812304CD}" sibTransId="{51D3D85A-9602-408F-9380-56AA3C7C1020}"/>
    <dgm:cxn modelId="{290C78D3-4D7F-447E-B786-EF77B9493EEF}" type="presOf" srcId="{040C6CEF-D3D7-459A-8895-3EE7F4ACF2C5}" destId="{14A88300-C443-4D30-B19F-5D603D175D92}" srcOrd="0" destOrd="1" presId="urn:microsoft.com/office/officeart/2005/8/layout/vList5"/>
    <dgm:cxn modelId="{C8A2198F-D0A8-40FA-908F-05C4A0267CDC}" type="presOf" srcId="{F36EDABD-D61A-4081-8662-B56A75DFE186}" destId="{CB63FC64-56AC-4BD2-84D6-E24B903251C6}" srcOrd="0" destOrd="1" presId="urn:microsoft.com/office/officeart/2005/8/layout/vList5"/>
    <dgm:cxn modelId="{0BEDE194-B296-480A-B1BA-F76770E3ABDC}" srcId="{C1BCBC02-683F-456F-B6B5-534D37547414}" destId="{E46B4E8D-E45F-4E40-A193-D734A9772DF5}" srcOrd="1" destOrd="0" parTransId="{3B2A0FBE-E9EE-4891-B519-7A8F97BD9A33}" sibTransId="{816E9953-E46C-4B72-87BD-FED2357F0CA0}"/>
    <dgm:cxn modelId="{5A95FB2C-3CA6-4987-B245-A4C300CEE2D3}" type="presOf" srcId="{421B0297-1C1A-4F16-A999-B111D2CD50F7}" destId="{14A88300-C443-4D30-B19F-5D603D175D92}" srcOrd="0" destOrd="0" presId="urn:microsoft.com/office/officeart/2005/8/layout/vList5"/>
    <dgm:cxn modelId="{6E82ED7D-3D7C-4991-8992-6E05DADD01A6}" type="presOf" srcId="{E46B4E8D-E45F-4E40-A193-D734A9772DF5}" destId="{AADBF562-4CAF-4E39-90EE-C23E2E04E010}" srcOrd="0" destOrd="1" presId="urn:microsoft.com/office/officeart/2005/8/layout/vList5"/>
    <dgm:cxn modelId="{554F872E-0B2E-49ED-B409-1F3AC44EB435}" srcId="{C1BCBC02-683F-456F-B6B5-534D37547414}" destId="{69AF63FE-F11C-49CD-AC9A-4E39EF568E66}" srcOrd="0" destOrd="0" parTransId="{B874C879-F314-46CC-9BE1-918FB6B114DE}" sibTransId="{33DC254B-2A7C-426B-A1F7-3CB4F92CF4E7}"/>
    <dgm:cxn modelId="{0D2642A6-81E7-4E71-A4FD-D28794BF0135}" srcId="{B69F73DD-0BB1-4A3F-B4B4-29B756511104}" destId="{F36EDABD-D61A-4081-8662-B56A75DFE186}" srcOrd="1" destOrd="0" parTransId="{027D06F1-3211-4680-BCB4-F53247B50D1A}" sibTransId="{79BE48B6-98D5-476B-BCCE-8D64B7D82FA3}"/>
    <dgm:cxn modelId="{CBA1F483-11EA-4B41-9C13-344C6F301FEE}" type="presParOf" srcId="{434C1EF8-43A2-4D0E-991C-8EE1F6A3F6C3}" destId="{8791A015-15E0-40C8-A664-EDEC850A8197}" srcOrd="0" destOrd="0" presId="urn:microsoft.com/office/officeart/2005/8/layout/vList5"/>
    <dgm:cxn modelId="{DABDE276-BD18-47F0-BE56-FEF05E1D7310}" type="presParOf" srcId="{8791A015-15E0-40C8-A664-EDEC850A8197}" destId="{52EF7E95-54A2-410C-ACEB-7A64AF90DCE1}" srcOrd="0" destOrd="0" presId="urn:microsoft.com/office/officeart/2005/8/layout/vList5"/>
    <dgm:cxn modelId="{DCB01CBC-9895-435D-80B2-A0FC4B2BA8EA}" type="presParOf" srcId="{8791A015-15E0-40C8-A664-EDEC850A8197}" destId="{CB63FC64-56AC-4BD2-84D6-E24B903251C6}" srcOrd="1" destOrd="0" presId="urn:microsoft.com/office/officeart/2005/8/layout/vList5"/>
    <dgm:cxn modelId="{D6C84234-AD7D-45D3-8041-6B6D59088CE9}" type="presParOf" srcId="{434C1EF8-43A2-4D0E-991C-8EE1F6A3F6C3}" destId="{4446D5EB-AA5A-426E-AB80-FBECBF912017}" srcOrd="1" destOrd="0" presId="urn:microsoft.com/office/officeart/2005/8/layout/vList5"/>
    <dgm:cxn modelId="{A7B62EA3-E0A9-46F7-A36B-CB709DA1D5FC}" type="presParOf" srcId="{434C1EF8-43A2-4D0E-991C-8EE1F6A3F6C3}" destId="{0A38280D-9396-405D-AC2C-4BED7C8AA2BB}" srcOrd="2" destOrd="0" presId="urn:microsoft.com/office/officeart/2005/8/layout/vList5"/>
    <dgm:cxn modelId="{EB33E342-3C3E-4F05-B36D-C8BA2ABD319F}" type="presParOf" srcId="{0A38280D-9396-405D-AC2C-4BED7C8AA2BB}" destId="{F9133D1E-9D87-4A18-A8B6-3EE2CBEFD7E0}" srcOrd="0" destOrd="0" presId="urn:microsoft.com/office/officeart/2005/8/layout/vList5"/>
    <dgm:cxn modelId="{75A04F66-2FDF-4540-84AD-5CD1CCB6CA7F}" type="presParOf" srcId="{0A38280D-9396-405D-AC2C-4BED7C8AA2BB}" destId="{14A88300-C443-4D30-B19F-5D603D175D92}" srcOrd="1" destOrd="0" presId="urn:microsoft.com/office/officeart/2005/8/layout/vList5"/>
    <dgm:cxn modelId="{32374CE5-1E48-48EA-9B2A-7C0AC45E487D}" type="presParOf" srcId="{434C1EF8-43A2-4D0E-991C-8EE1F6A3F6C3}" destId="{8D6D6177-D4EF-41C5-A234-39F07A525AE8}" srcOrd="3" destOrd="0" presId="urn:microsoft.com/office/officeart/2005/8/layout/vList5"/>
    <dgm:cxn modelId="{582D7CEB-6948-4526-A534-13CD4CB90CDF}" type="presParOf" srcId="{434C1EF8-43A2-4D0E-991C-8EE1F6A3F6C3}" destId="{F7E69AD4-B02E-40F7-9C57-1A7A665D6E93}" srcOrd="4" destOrd="0" presId="urn:microsoft.com/office/officeart/2005/8/layout/vList5"/>
    <dgm:cxn modelId="{F54353EC-4F27-43CE-81C9-B5FB5CDB43BE}" type="presParOf" srcId="{F7E69AD4-B02E-40F7-9C57-1A7A665D6E93}" destId="{DC96D4F5-70C1-4EEB-A16D-6AD7B4640A1D}" srcOrd="0" destOrd="0" presId="urn:microsoft.com/office/officeart/2005/8/layout/vList5"/>
    <dgm:cxn modelId="{41A1154D-47AA-44CF-B648-8E43E6373926}" type="presParOf" srcId="{F7E69AD4-B02E-40F7-9C57-1A7A665D6E93}" destId="{AADBF562-4CAF-4E39-90EE-C23E2E04E010}" srcOrd="1" destOrd="0" presId="urn:microsoft.com/office/officeart/2005/8/layout/vList5"/>
  </dgm:cxnLst>
  <dgm:bg/>
  <dgm:whole/>
</dgm:dataModel>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70714D-298F-4332-841E-DA35913AC74D}" type="datetimeFigureOut">
              <a:rPr lang="it-IT" smtClean="0"/>
              <a:pPr/>
              <a:t>03/02/2009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77D54F-5B0C-4277-807E-20E77D0C1490}"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it.wikipedia.org/wiki/Analisi_dei_requisiti"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baseline="0" dirty="0" smtClean="0"/>
              <a:t>Xerox PARC 1970: ricerche ICT e applicazioni scientifiche.</a:t>
            </a:r>
          </a:p>
          <a:p>
            <a:r>
              <a:rPr lang="it-IT" baseline="0" dirty="0" smtClean="0"/>
              <a:t>W3C: World Wide Web </a:t>
            </a:r>
            <a:r>
              <a:rPr lang="it-IT" baseline="0" dirty="0" err="1" smtClean="0"/>
              <a:t>Consortium</a:t>
            </a:r>
            <a:r>
              <a:rPr lang="it-IT" baseline="0" dirty="0" smtClean="0"/>
              <a:t>. </a:t>
            </a:r>
            <a:r>
              <a:rPr lang="it-IT" dirty="0" smtClean="0"/>
              <a:t>sviluppa tecnologie che garantiscono l'interoperabilità (specifiche, </a:t>
            </a:r>
            <a:r>
              <a:rPr lang="it-IT" dirty="0" err="1" smtClean="0"/>
              <a:t>guidelines</a:t>
            </a:r>
            <a:r>
              <a:rPr lang="it-IT" dirty="0" smtClean="0"/>
              <a:t>, software e applicazioni) per guidare il World Wide Web fino al massimo del suo potenziale agendo da forum di informazioni, comunicazioni e attività comuni.</a:t>
            </a:r>
          </a:p>
          <a:p>
            <a:r>
              <a:rPr lang="it-IT" dirty="0" err="1" smtClean="0"/>
              <a:t>Xforms</a:t>
            </a:r>
            <a:r>
              <a:rPr lang="it-IT" dirty="0" smtClean="0"/>
              <a:t>: è un formato XML per la specifica del</a:t>
            </a:r>
            <a:r>
              <a:rPr lang="it-IT" baseline="0" dirty="0" smtClean="0"/>
              <a:t> modello di elaborazione dati e delle interfacce. Candidate </a:t>
            </a:r>
            <a:r>
              <a:rPr lang="it-IT" baseline="0" dirty="0" err="1" smtClean="0"/>
              <a:t>Recommendation</a:t>
            </a:r>
            <a:r>
              <a:rPr lang="it-IT" baseline="0" dirty="0" smtClean="0"/>
              <a:t> Nov. 2007</a:t>
            </a:r>
          </a:p>
          <a:p>
            <a:r>
              <a:rPr lang="it-IT" baseline="0" dirty="0" smtClean="0"/>
              <a:t>XHTML: associa le proprietà XML all’HTML. La struttura della pagina è in HTML, per il layout si usa CSS</a:t>
            </a:r>
          </a:p>
          <a:p>
            <a:endParaRPr lang="it-IT" dirty="0"/>
          </a:p>
        </p:txBody>
      </p:sp>
      <p:sp>
        <p:nvSpPr>
          <p:cNvPr id="4" name="Segnaposto numero diapositiva 3"/>
          <p:cNvSpPr>
            <a:spLocks noGrp="1"/>
          </p:cNvSpPr>
          <p:nvPr>
            <p:ph type="sldNum" sz="quarter" idx="10"/>
          </p:nvPr>
        </p:nvSpPr>
        <p:spPr/>
        <p:txBody>
          <a:bodyPr/>
          <a:lstStyle/>
          <a:p>
            <a:fld id="{3177D54F-5B0C-4277-807E-20E77D0C1490}" type="slidenum">
              <a:rPr lang="it-IT" smtClean="0"/>
              <a:pPr/>
              <a:t>2</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177D54F-5B0C-4277-807E-20E77D0C1490}" type="slidenum">
              <a:rPr lang="it-IT" smtClean="0"/>
              <a:pPr/>
              <a:t>20</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Non ho inserito l’attributo “</a:t>
            </a:r>
            <a:r>
              <a:rPr lang="it-IT" dirty="0" err="1" smtClean="0"/>
              <a:t>observers</a:t>
            </a:r>
            <a:r>
              <a:rPr lang="it-IT" dirty="0" smtClean="0"/>
              <a:t>” nella classe </a:t>
            </a:r>
            <a:r>
              <a:rPr lang="it-IT" dirty="0" err="1" smtClean="0"/>
              <a:t>observable</a:t>
            </a:r>
            <a:r>
              <a:rPr lang="it-IT" dirty="0" smtClean="0"/>
              <a:t> perché la documentazione java (http://java.sun.com/j2se/1.4.2/docs/api/java/util/Observable.html)</a:t>
            </a:r>
            <a:r>
              <a:rPr lang="it-IT" baseline="0" dirty="0" smtClean="0"/>
              <a:t> non lo specifica: in particolare la classe </a:t>
            </a:r>
            <a:r>
              <a:rPr lang="it-IT" baseline="0" dirty="0" err="1" smtClean="0"/>
              <a:t>Observable</a:t>
            </a:r>
            <a:r>
              <a:rPr lang="it-IT" baseline="0" dirty="0" smtClean="0"/>
              <a:t> eredita il metodo </a:t>
            </a:r>
            <a:r>
              <a:rPr lang="it-IT" baseline="0" dirty="0" err="1" smtClean="0"/>
              <a:t>notify</a:t>
            </a:r>
            <a:r>
              <a:rPr lang="it-IT" baseline="0" dirty="0" smtClean="0"/>
              <a:t>() dalla sua superclasse </a:t>
            </a:r>
            <a:r>
              <a:rPr lang="it-IT" baseline="0" dirty="0" err="1" smtClean="0"/>
              <a:t>object</a:t>
            </a:r>
            <a:r>
              <a:rPr lang="it-IT" baseline="0" dirty="0" smtClean="0"/>
              <a:t>. Tale metodo “sveglia” un singolo </a:t>
            </a:r>
            <a:r>
              <a:rPr lang="it-IT" baseline="0" dirty="0" err="1" smtClean="0"/>
              <a:t>thread</a:t>
            </a:r>
            <a:r>
              <a:rPr lang="it-IT" baseline="0" dirty="0" smtClean="0"/>
              <a:t> che è in attesa di eventi dal monitor degli oggetti. In altre parole sembra che la lista degli osservatori di un oggetto non sia mantenuta con una struttura dati rappresentata da un attributo della classe </a:t>
            </a:r>
            <a:r>
              <a:rPr lang="it-IT" baseline="0" dirty="0" err="1" smtClean="0"/>
              <a:t>Observable</a:t>
            </a:r>
            <a:r>
              <a:rPr lang="it-IT" baseline="0" dirty="0" smtClean="0"/>
              <a:t>.</a:t>
            </a:r>
            <a:endParaRPr lang="it-IT" dirty="0" smtClean="0"/>
          </a:p>
        </p:txBody>
      </p:sp>
      <p:sp>
        <p:nvSpPr>
          <p:cNvPr id="4" name="Segnaposto numero diapositiva 3"/>
          <p:cNvSpPr>
            <a:spLocks noGrp="1"/>
          </p:cNvSpPr>
          <p:nvPr>
            <p:ph type="sldNum" sz="quarter" idx="10"/>
          </p:nvPr>
        </p:nvSpPr>
        <p:spPr/>
        <p:txBody>
          <a:bodyPr/>
          <a:lstStyle/>
          <a:p>
            <a:fld id="{3177D54F-5B0C-4277-807E-20E77D0C1490}" type="slidenum">
              <a:rPr lang="it-IT" smtClean="0"/>
              <a:pPr/>
              <a:t>26</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Lo abbiamo visto a proposito della lezione sul </a:t>
            </a:r>
            <a:r>
              <a:rPr lang="it-IT" dirty="0" err="1" smtClean="0"/>
              <a:t>refactoring</a:t>
            </a:r>
            <a:r>
              <a:rPr lang="it-IT" dirty="0" smtClean="0"/>
              <a:t>:</a:t>
            </a:r>
            <a:r>
              <a:rPr lang="it-IT" baseline="0" dirty="0" smtClean="0"/>
              <a:t> l’applicazione scritta era costituita da una sola classe. L’intervento di </a:t>
            </a:r>
            <a:r>
              <a:rPr lang="it-IT" baseline="0" dirty="0" err="1" smtClean="0"/>
              <a:t>refactoring</a:t>
            </a:r>
            <a:r>
              <a:rPr lang="it-IT" baseline="0" dirty="0" smtClean="0"/>
              <a:t> ha diviso le responsabilità delle classi e introdotto miglioramenti di leggibilità e </a:t>
            </a:r>
            <a:r>
              <a:rPr lang="it-IT" baseline="0" dirty="0" err="1" smtClean="0"/>
              <a:t>manutenibilità</a:t>
            </a:r>
            <a:r>
              <a:rPr lang="it-IT" baseline="0" dirty="0" smtClean="0"/>
              <a:t> del codice ma ha introdotto anche inefficienze (</a:t>
            </a:r>
            <a:r>
              <a:rPr lang="it-IT" baseline="0" dirty="0" err="1" smtClean="0"/>
              <a:t>replace</a:t>
            </a:r>
            <a:r>
              <a:rPr lang="it-IT" baseline="0" dirty="0" smtClean="0"/>
              <a:t> </a:t>
            </a:r>
            <a:r>
              <a:rPr lang="it-IT" baseline="0" dirty="0" err="1" smtClean="0"/>
              <a:t>temporary</a:t>
            </a:r>
            <a:r>
              <a:rPr lang="it-IT" baseline="0" dirty="0" smtClean="0"/>
              <a:t>: ogni volta veniva ricalcolato il </a:t>
            </a:r>
            <a:r>
              <a:rPr lang="it-IT" baseline="0" dirty="0" smtClean="0"/>
              <a:t>totale dei noleggi).</a:t>
            </a:r>
            <a:endParaRPr lang="it-IT" baseline="0" dirty="0" smtClean="0"/>
          </a:p>
        </p:txBody>
      </p:sp>
      <p:sp>
        <p:nvSpPr>
          <p:cNvPr id="4" name="Segnaposto numero diapositiva 3"/>
          <p:cNvSpPr>
            <a:spLocks noGrp="1"/>
          </p:cNvSpPr>
          <p:nvPr>
            <p:ph type="sldNum" sz="quarter" idx="10"/>
          </p:nvPr>
        </p:nvSpPr>
        <p:spPr/>
        <p:txBody>
          <a:bodyPr/>
          <a:lstStyle/>
          <a:p>
            <a:fld id="{3177D54F-5B0C-4277-807E-20E77D0C1490}" type="slidenum">
              <a:rPr lang="it-IT" smtClean="0"/>
              <a:pPr/>
              <a:t>3</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a:buFontTx/>
              <a:buChar char="-"/>
            </a:pPr>
            <a:r>
              <a:rPr lang="it-IT" baseline="0" dirty="0" smtClean="0"/>
              <a:t>Pensiamo ad esempio a i </a:t>
            </a:r>
            <a:r>
              <a:rPr lang="it-IT" baseline="0" dirty="0" err="1" smtClean="0"/>
              <a:t>datawarehouse</a:t>
            </a:r>
            <a:r>
              <a:rPr lang="it-IT" baseline="0" dirty="0" smtClean="0"/>
              <a:t> che aggregano quantità enormi di dati e li presentano nei formati più diversi. Ma anche gli stessi applicativi in produzione.</a:t>
            </a:r>
          </a:p>
          <a:p>
            <a:pPr>
              <a:buFontTx/>
              <a:buChar char="-"/>
            </a:pPr>
            <a:endParaRPr lang="it-IT" baseline="0" dirty="0" smtClean="0"/>
          </a:p>
        </p:txBody>
      </p:sp>
      <p:sp>
        <p:nvSpPr>
          <p:cNvPr id="4" name="Segnaposto numero diapositiva 3"/>
          <p:cNvSpPr>
            <a:spLocks noGrp="1"/>
          </p:cNvSpPr>
          <p:nvPr>
            <p:ph type="sldNum" sz="quarter" idx="10"/>
          </p:nvPr>
        </p:nvSpPr>
        <p:spPr/>
        <p:txBody>
          <a:bodyPr/>
          <a:lstStyle/>
          <a:p>
            <a:fld id="{3177D54F-5B0C-4277-807E-20E77D0C1490}" type="slidenum">
              <a:rPr lang="it-IT" smtClean="0"/>
              <a:pPr/>
              <a:t>4</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La gran parte dei </a:t>
            </a:r>
            <a:r>
              <a:rPr lang="it-IT" i="1" dirty="0" smtClean="0"/>
              <a:t>metodi agili</a:t>
            </a:r>
            <a:r>
              <a:rPr lang="it-IT" dirty="0" smtClean="0"/>
              <a:t> tentano di ridurre il rischio di fallimento sviluppando il software in finestre di tempo limitate chiamate iterazioni che, in genere, durano qualche settimana. Ogni iterazione è un piccolo progetto a sé stante e deve contenere tutto ciò che è necessario per rilasciare un piccolo incremento nelle funzionalità del software: pianificazione (</a:t>
            </a:r>
            <a:r>
              <a:rPr lang="it-IT" i="1" dirty="0" smtClean="0"/>
              <a:t>planning</a:t>
            </a:r>
            <a:r>
              <a:rPr lang="it-IT" dirty="0" smtClean="0"/>
              <a:t>), </a:t>
            </a:r>
            <a:r>
              <a:rPr lang="it-IT" dirty="0" smtClean="0">
                <a:hlinkClick r:id="rId3" action="ppaction://hlinkfile" tooltip="Analisi dei requisiti"/>
              </a:rPr>
              <a:t>analisi dei requisiti</a:t>
            </a:r>
            <a:r>
              <a:rPr lang="it-IT" dirty="0" smtClean="0"/>
              <a:t>, analisi, implementazione, test e documentazione.</a:t>
            </a:r>
          </a:p>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L'obiettivo è la piena soddisfazione del cliente e non solo l'adempimento di un contratto. L'uso di queste metodologie, inoltre, serve ad abbattere i costi di sviluppo del software.</a:t>
            </a:r>
          </a:p>
          <a:p>
            <a:endParaRPr lang="it-IT" dirty="0"/>
          </a:p>
        </p:txBody>
      </p:sp>
      <p:sp>
        <p:nvSpPr>
          <p:cNvPr id="4" name="Segnaposto numero diapositiva 3"/>
          <p:cNvSpPr>
            <a:spLocks noGrp="1"/>
          </p:cNvSpPr>
          <p:nvPr>
            <p:ph type="sldNum" sz="quarter" idx="10"/>
          </p:nvPr>
        </p:nvSpPr>
        <p:spPr/>
        <p:txBody>
          <a:bodyPr/>
          <a:lstStyle/>
          <a:p>
            <a:fld id="{3177D54F-5B0C-4277-807E-20E77D0C1490}" type="slidenum">
              <a:rPr lang="it-IT" smtClean="0"/>
              <a:pPr/>
              <a:t>6</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177D54F-5B0C-4277-807E-20E77D0C1490}" type="slidenum">
              <a:rPr lang="it-IT" smtClean="0"/>
              <a:pPr/>
              <a:t>7</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baseline="0" dirty="0" smtClean="0"/>
              <a:t>Design pattern: </a:t>
            </a:r>
          </a:p>
          <a:p>
            <a:r>
              <a:rPr lang="it-IT" baseline="0" dirty="0" smtClean="0"/>
              <a:t>MODEL: rappresentazione dell’informazione contestualizzata al suo dominio applicativo. In particolare il </a:t>
            </a:r>
            <a:r>
              <a:rPr lang="it-IT" baseline="0" dirty="0" err="1" smtClean="0"/>
              <a:t>model</a:t>
            </a:r>
            <a:r>
              <a:rPr lang="it-IT" baseline="0" dirty="0" smtClean="0"/>
              <a:t> non specifica il livello di accesso ai dati perché è incapsulato nel </a:t>
            </a:r>
            <a:r>
              <a:rPr lang="it-IT" baseline="0" dirty="0" err="1" smtClean="0"/>
              <a:t>Model</a:t>
            </a:r>
            <a:r>
              <a:rPr lang="it-IT" baseline="0" dirty="0" smtClean="0"/>
              <a:t> stesso.</a:t>
            </a:r>
          </a:p>
          <a:p>
            <a:r>
              <a:rPr lang="it-IT" baseline="0" dirty="0" smtClean="0"/>
              <a:t>VIEW: rende il modello accessibile in una forma che favorisce l’interazione. Possono esistere più viste per un solo modello a seconda degli obiettivi</a:t>
            </a:r>
          </a:p>
          <a:p>
            <a:r>
              <a:rPr lang="it-IT" baseline="0" dirty="0" smtClean="0"/>
              <a:t>CONTROLLER: processa e risponde agli eventi (tipicamente le azione degli utenti) e invoca cambiamenti sul </a:t>
            </a:r>
            <a:r>
              <a:rPr lang="it-IT" baseline="0" dirty="0" err="1" smtClean="0"/>
              <a:t>model</a:t>
            </a:r>
            <a:r>
              <a:rPr lang="it-IT"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Architetturale: tipica </a:t>
            </a:r>
            <a:r>
              <a:rPr lang="it-IT" dirty="0" err="1" smtClean="0"/>
              <a:t>suddivione</a:t>
            </a:r>
            <a:r>
              <a:rPr lang="it-IT" dirty="0" smtClean="0"/>
              <a:t> a </a:t>
            </a:r>
            <a:r>
              <a:rPr lang="it-IT" dirty="0" err="1" smtClean="0"/>
              <a:t>layer</a:t>
            </a:r>
            <a:r>
              <a:rPr lang="it-IT" baseline="0" dirty="0" smtClean="0"/>
              <a:t> già vista prima.</a:t>
            </a:r>
          </a:p>
          <a:p>
            <a:endParaRPr lang="it-IT" dirty="0"/>
          </a:p>
        </p:txBody>
      </p:sp>
      <p:sp>
        <p:nvSpPr>
          <p:cNvPr id="4" name="Segnaposto numero diapositiva 3"/>
          <p:cNvSpPr>
            <a:spLocks noGrp="1"/>
          </p:cNvSpPr>
          <p:nvPr>
            <p:ph type="sldNum" sz="quarter" idx="10"/>
          </p:nvPr>
        </p:nvSpPr>
        <p:spPr/>
        <p:txBody>
          <a:bodyPr/>
          <a:lstStyle/>
          <a:p>
            <a:fld id="{3177D54F-5B0C-4277-807E-20E77D0C1490}" type="slidenum">
              <a:rPr lang="it-IT" smtClean="0"/>
              <a:pPr/>
              <a:t>9</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Il principio</a:t>
            </a:r>
            <a:r>
              <a:rPr lang="it-IT" baseline="0" dirty="0" smtClean="0"/>
              <a:t> di separazione modello-vista afferma che gli oggetti del modello non devono avere una conoscenza diretta degli oggetti della vista.</a:t>
            </a:r>
            <a:endParaRPr lang="it-IT" dirty="0" smtClean="0"/>
          </a:p>
          <a:p>
            <a:r>
              <a:rPr lang="it-IT" dirty="0" smtClean="0"/>
              <a:t>In questo contesto “Modello” è un sinonimo per lo strato degli oggetti del dominio. “Vista” è un sinonimo per gli oggetti UI. </a:t>
            </a:r>
            <a:endParaRPr lang="it-IT" baseline="0" dirty="0" smtClean="0"/>
          </a:p>
          <a:p>
            <a:r>
              <a:rPr lang="it-IT" baseline="0" dirty="0" smtClean="0"/>
              <a:t>Un rilassamento di questo principio è il pattern </a:t>
            </a:r>
            <a:r>
              <a:rPr lang="it-IT" baseline="0" dirty="0" err="1" smtClean="0"/>
              <a:t>Observer</a:t>
            </a:r>
            <a:r>
              <a:rPr lang="it-IT" baseline="0" dirty="0" smtClean="0"/>
              <a:t> in cui gli oggetti del dominio inviano messaggi a oggetti della UI visti solo indirettamente attraverso un’interfaccia.</a:t>
            </a:r>
            <a:endParaRPr lang="it-IT" dirty="0"/>
          </a:p>
        </p:txBody>
      </p:sp>
      <p:sp>
        <p:nvSpPr>
          <p:cNvPr id="4" name="Segnaposto numero diapositiva 3"/>
          <p:cNvSpPr>
            <a:spLocks noGrp="1"/>
          </p:cNvSpPr>
          <p:nvPr>
            <p:ph type="sldNum" sz="quarter" idx="10"/>
          </p:nvPr>
        </p:nvSpPr>
        <p:spPr/>
        <p:txBody>
          <a:bodyPr/>
          <a:lstStyle/>
          <a:p>
            <a:fld id="{3177D54F-5B0C-4277-807E-20E77D0C1490}" type="slidenum">
              <a:rPr lang="it-IT" smtClean="0"/>
              <a:pPr/>
              <a:t>10</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Questa architettura implica anche la tradizionale separazione fra la logica applicativa a carico del </a:t>
            </a:r>
            <a:r>
              <a:rPr lang="it-IT" i="1" dirty="0" smtClean="0"/>
              <a:t>controller</a:t>
            </a:r>
            <a:r>
              <a:rPr lang="it-IT" dirty="0" smtClean="0"/>
              <a:t> </a:t>
            </a:r>
            <a:r>
              <a:rPr lang="it-IT" dirty="0" smtClean="0"/>
              <a:t> e </a:t>
            </a:r>
            <a:r>
              <a:rPr lang="it-IT" dirty="0" smtClean="0"/>
              <a:t>del </a:t>
            </a:r>
            <a:r>
              <a:rPr lang="it-IT" i="1" dirty="0" err="1" smtClean="0"/>
              <a:t>model</a:t>
            </a:r>
            <a:r>
              <a:rPr lang="it-IT" dirty="0" smtClean="0"/>
              <a:t>, e l'interfaccia utente a carico del </a:t>
            </a:r>
            <a:r>
              <a:rPr lang="it-IT" i="1" dirty="0" err="1" smtClean="0"/>
              <a:t>view</a:t>
            </a:r>
            <a:r>
              <a:rPr lang="it-IT" dirty="0" smtClean="0"/>
              <a:t>.</a:t>
            </a:r>
          </a:p>
          <a:p>
            <a:pPr>
              <a:spcBef>
                <a:spcPct val="50000"/>
              </a:spcBef>
            </a:pPr>
            <a:r>
              <a:rPr lang="it-IT" b="0" dirty="0" smtClean="0"/>
              <a:t>Il pattern </a:t>
            </a:r>
            <a:r>
              <a:rPr lang="it-IT" b="0" dirty="0" err="1" smtClean="0"/>
              <a:t>Observer</a:t>
            </a:r>
            <a:r>
              <a:rPr lang="it-IT" b="0" dirty="0" smtClean="0"/>
              <a:t> regola, nella maggior parte delle implementazioni, il rapporto tra </a:t>
            </a:r>
            <a:r>
              <a:rPr lang="it-IT" b="0" dirty="0" err="1" smtClean="0"/>
              <a:t>View</a:t>
            </a:r>
            <a:r>
              <a:rPr lang="it-IT" b="0" dirty="0" smtClean="0"/>
              <a:t> (</a:t>
            </a:r>
            <a:r>
              <a:rPr lang="it-IT" b="0" dirty="0" err="1" smtClean="0"/>
              <a:t>subscriber</a:t>
            </a:r>
            <a:r>
              <a:rPr lang="it-IT" b="0" dirty="0" smtClean="0"/>
              <a:t>) e </a:t>
            </a:r>
            <a:r>
              <a:rPr lang="it-IT" b="0" dirty="0" err="1" smtClean="0"/>
              <a:t>Model</a:t>
            </a:r>
            <a:r>
              <a:rPr lang="it-IT" b="0" dirty="0" smtClean="0"/>
              <a:t> (</a:t>
            </a:r>
            <a:r>
              <a:rPr lang="it-IT" b="0" dirty="0" err="1" smtClean="0"/>
              <a:t>publisher</a:t>
            </a:r>
            <a:r>
              <a:rPr lang="it-IT" b="0" dirty="0" smtClean="0"/>
              <a:t>)</a:t>
            </a:r>
          </a:p>
          <a:p>
            <a:r>
              <a:rPr lang="it-IT" dirty="0" smtClean="0"/>
              <a:t>Linea continua: associazione diretta</a:t>
            </a:r>
          </a:p>
          <a:p>
            <a:r>
              <a:rPr lang="it-IT" dirty="0" smtClean="0"/>
              <a:t>Linea tratteggiata: indiretta</a:t>
            </a:r>
            <a:endParaRPr lang="it-IT" dirty="0"/>
          </a:p>
        </p:txBody>
      </p:sp>
      <p:sp>
        <p:nvSpPr>
          <p:cNvPr id="4" name="Segnaposto numero diapositiva 3"/>
          <p:cNvSpPr>
            <a:spLocks noGrp="1"/>
          </p:cNvSpPr>
          <p:nvPr>
            <p:ph type="sldNum" sz="quarter" idx="10"/>
          </p:nvPr>
        </p:nvSpPr>
        <p:spPr/>
        <p:txBody>
          <a:bodyPr/>
          <a:lstStyle/>
          <a:p>
            <a:fld id="{3177D54F-5B0C-4277-807E-20E77D0C1490}" type="slidenum">
              <a:rPr lang="it-IT" smtClean="0"/>
              <a:pPr/>
              <a:t>11</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3177D54F-5B0C-4277-807E-20E77D0C1490}" type="slidenum">
              <a:rPr lang="it-IT" smtClean="0"/>
              <a:pPr/>
              <a:t>12</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2">
        <a:schemeClr val="bg1"/>
      </p:bgRef>
    </p:bg>
    <p:spTree>
      <p:nvGrpSpPr>
        <p:cNvPr id="1" name=""/>
        <p:cNvGrpSpPr/>
        <p:nvPr/>
      </p:nvGrpSpPr>
      <p:grpSpPr>
        <a:xfrm>
          <a:off x="0" y="0"/>
          <a:ext cx="0" cy="0"/>
          <a:chOff x="0" y="0"/>
          <a:chExt cx="0" cy="0"/>
        </a:xfrm>
      </p:grpSpPr>
      <p:sp>
        <p:nvSpPr>
          <p:cNvPr id="8" name="Rettangolo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Connettore 1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olo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it-IT" smtClean="0"/>
              <a:t>Fare clic per modificare lo stile del titolo</a:t>
            </a:r>
            <a:endParaRPr kumimoji="0" lang="en-US"/>
          </a:p>
        </p:txBody>
      </p:sp>
      <p:sp>
        <p:nvSpPr>
          <p:cNvPr id="25" name="Sottotitolo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sp>
        <p:nvSpPr>
          <p:cNvPr id="31" name="Segnaposto data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E66ACD16-CA79-4018-A6E4-AF09C3781CFD}" type="datetimeFigureOut">
              <a:rPr lang="it-IT" smtClean="0"/>
              <a:pPr/>
              <a:t>03/02/2009</a:t>
            </a:fld>
            <a:endParaRPr lang="it-IT"/>
          </a:p>
        </p:txBody>
      </p:sp>
      <p:sp>
        <p:nvSpPr>
          <p:cNvPr id="18" name="Segnaposto piè di pagina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it-IT"/>
          </a:p>
        </p:txBody>
      </p:sp>
      <p:sp>
        <p:nvSpPr>
          <p:cNvPr id="29" name="Segnaposto numero diapositiva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040A05C-1070-4C9E-B7A7-90A27CAFA864}"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E66ACD16-CA79-4018-A6E4-AF09C3781CFD}" type="datetimeFigureOut">
              <a:rPr lang="it-IT" smtClean="0"/>
              <a:pPr/>
              <a:t>03/02/2009</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9040A05C-1070-4C9E-B7A7-90A27CAFA864}"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53200" y="274955"/>
            <a:ext cx="1524000" cy="5851525"/>
          </a:xfrm>
        </p:spPr>
        <p:txBody>
          <a:bodyPr vert="eaVert" ancho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2"/>
            <a:ext cx="6019800" cy="5851525"/>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4242816" y="6557946"/>
            <a:ext cx="2002464" cy="226902"/>
          </a:xfrm>
        </p:spPr>
        <p:txBody>
          <a:bodyPr/>
          <a:lstStyle>
            <a:extLst/>
          </a:lstStyle>
          <a:p>
            <a:fld id="{E66ACD16-CA79-4018-A6E4-AF09C3781CFD}" type="datetimeFigureOut">
              <a:rPr lang="it-IT" smtClean="0"/>
              <a:pPr/>
              <a:t>03/02/2009</a:t>
            </a:fld>
            <a:endParaRPr lang="it-IT"/>
          </a:p>
        </p:txBody>
      </p:sp>
      <p:sp>
        <p:nvSpPr>
          <p:cNvPr id="5" name="Segnaposto piè di pagina 4"/>
          <p:cNvSpPr>
            <a:spLocks noGrp="1"/>
          </p:cNvSpPr>
          <p:nvPr>
            <p:ph type="ftr" sz="quarter" idx="11"/>
          </p:nvPr>
        </p:nvSpPr>
        <p:spPr>
          <a:xfrm>
            <a:off x="457200" y="6556248"/>
            <a:ext cx="3657600" cy="228600"/>
          </a:xfrm>
        </p:spPr>
        <p:txBody>
          <a:bodyPr/>
          <a:lstStyle>
            <a:extLst/>
          </a:lstStyle>
          <a:p>
            <a:endParaRPr lang="it-IT"/>
          </a:p>
        </p:txBody>
      </p:sp>
      <p:sp>
        <p:nvSpPr>
          <p:cNvPr id="6" name="Segnaposto numero diapositiva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040A05C-1070-4C9E-B7A7-90A27CAFA864}"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E66ACD16-CA79-4018-A6E4-AF09C3781CFD}" type="datetimeFigureOut">
              <a:rPr lang="it-IT" smtClean="0"/>
              <a:pPr/>
              <a:t>03/02/2009</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9040A05C-1070-4C9E-B7A7-90A27CAFA864}"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1">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E66ACD16-CA79-4018-A6E4-AF09C3781CFD}" type="datetimeFigureOut">
              <a:rPr lang="it-IT" smtClean="0"/>
              <a:pPr/>
              <a:t>03/02/2009</a:t>
            </a:fld>
            <a:endParaRPr lang="it-IT"/>
          </a:p>
        </p:txBody>
      </p:sp>
      <p:sp>
        <p:nvSpPr>
          <p:cNvPr id="5" name="Segnaposto piè di pagina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it-IT"/>
          </a:p>
        </p:txBody>
      </p:sp>
      <p:sp>
        <p:nvSpPr>
          <p:cNvPr id="6" name="Segnaposto numero diapositiva 5"/>
          <p:cNvSpPr>
            <a:spLocks noGrp="1"/>
          </p:cNvSpPr>
          <p:nvPr>
            <p:ph type="sldNum" sz="quarter" idx="12"/>
          </p:nvPr>
        </p:nvSpPr>
        <p:spPr>
          <a:xfrm>
            <a:off x="6733952" y="6555112"/>
            <a:ext cx="588336" cy="228600"/>
          </a:xfrm>
        </p:spPr>
        <p:txBody>
          <a:bodyPr/>
          <a:lstStyle>
            <a:extLst/>
          </a:lstStyle>
          <a:p>
            <a:fld id="{9040A05C-1070-4C9E-B7A7-90A27CAFA864}"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E66ACD16-CA79-4018-A6E4-AF09C3781CFD}" type="datetimeFigureOut">
              <a:rPr lang="it-IT" smtClean="0"/>
              <a:pPr/>
              <a:t>03/02/2009</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9040A05C-1070-4C9E-B7A7-90A27CAFA864}"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nchor="b"/>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E66ACD16-CA79-4018-A6E4-AF09C3781CFD}" type="datetimeFigureOut">
              <a:rPr lang="it-IT" smtClean="0"/>
              <a:pPr/>
              <a:t>03/02/2009</a:t>
            </a:fld>
            <a:endParaRPr lang="it-IT"/>
          </a:p>
        </p:txBody>
      </p:sp>
      <p:sp>
        <p:nvSpPr>
          <p:cNvPr id="8" name="Segnaposto piè di pagina 7"/>
          <p:cNvSpPr>
            <a:spLocks noGrp="1"/>
          </p:cNvSpPr>
          <p:nvPr>
            <p:ph type="ftr" sz="quarter" idx="11"/>
          </p:nvPr>
        </p:nvSpPr>
        <p:spPr/>
        <p:txBody>
          <a:bodyPr/>
          <a:lstStyle>
            <a:extLst/>
          </a:lstStyle>
          <a:p>
            <a:endParaRPr lang="it-IT"/>
          </a:p>
        </p:txBody>
      </p:sp>
      <p:sp>
        <p:nvSpPr>
          <p:cNvPr id="9" name="Segnaposto numero diapositiva 8"/>
          <p:cNvSpPr>
            <a:spLocks noGrp="1"/>
          </p:cNvSpPr>
          <p:nvPr>
            <p:ph type="sldNum" sz="quarter" idx="12"/>
          </p:nvPr>
        </p:nvSpPr>
        <p:spPr/>
        <p:txBody>
          <a:bodyPr/>
          <a:lstStyle>
            <a:extLst/>
          </a:lstStyle>
          <a:p>
            <a:fld id="{9040A05C-1070-4C9E-B7A7-90A27CAFA864}"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lstStyle>
            <a:extLst/>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extLst/>
          </a:lstStyle>
          <a:p>
            <a:fld id="{E66ACD16-CA79-4018-A6E4-AF09C3781CFD}" type="datetimeFigureOut">
              <a:rPr lang="it-IT" smtClean="0"/>
              <a:pPr/>
              <a:t>03/02/2009</a:t>
            </a:fld>
            <a:endParaRPr lang="it-IT"/>
          </a:p>
        </p:txBody>
      </p:sp>
      <p:sp>
        <p:nvSpPr>
          <p:cNvPr id="4" name="Segnaposto piè di pagina 3"/>
          <p:cNvSpPr>
            <a:spLocks noGrp="1"/>
          </p:cNvSpPr>
          <p:nvPr>
            <p:ph type="ftr" sz="quarter" idx="11"/>
          </p:nvPr>
        </p:nvSpPr>
        <p:spPr/>
        <p:txBody>
          <a:bodyPr/>
          <a:lstStyle>
            <a:extLst/>
          </a:lstStyle>
          <a:p>
            <a:endParaRPr lang="it-IT"/>
          </a:p>
        </p:txBody>
      </p:sp>
      <p:sp>
        <p:nvSpPr>
          <p:cNvPr id="5" name="Segnaposto numero diapositiva 4"/>
          <p:cNvSpPr>
            <a:spLocks noGrp="1"/>
          </p:cNvSpPr>
          <p:nvPr>
            <p:ph type="sldNum" sz="quarter" idx="12"/>
          </p:nvPr>
        </p:nvSpPr>
        <p:spPr/>
        <p:txBody>
          <a:bodyPr/>
          <a:lstStyle>
            <a:extLst/>
          </a:lstStyle>
          <a:p>
            <a:fld id="{9040A05C-1070-4C9E-B7A7-90A27CAFA864}"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solidFill>
                  <a:schemeClr val="tx2"/>
                </a:solidFill>
              </a:defRPr>
            </a:lvl1pPr>
            <a:extLst/>
          </a:lstStyle>
          <a:p>
            <a:fld id="{E66ACD16-CA79-4018-A6E4-AF09C3781CFD}" type="datetimeFigureOut">
              <a:rPr lang="it-IT" smtClean="0"/>
              <a:pPr/>
              <a:t>03/02/2009</a:t>
            </a:fld>
            <a:endParaRPr lang="it-IT"/>
          </a:p>
        </p:txBody>
      </p:sp>
      <p:sp>
        <p:nvSpPr>
          <p:cNvPr id="3" name="Segnaposto piè di pagina 2"/>
          <p:cNvSpPr>
            <a:spLocks noGrp="1"/>
          </p:cNvSpPr>
          <p:nvPr>
            <p:ph type="ftr" sz="quarter" idx="11"/>
          </p:nvPr>
        </p:nvSpPr>
        <p:spPr/>
        <p:txBody>
          <a:bodyPr/>
          <a:lstStyle>
            <a:lvl1pPr>
              <a:defRPr>
                <a:solidFill>
                  <a:schemeClr val="tx2"/>
                </a:solidFill>
              </a:defRPr>
            </a:lvl1pPr>
            <a:extLst/>
          </a:lstStyle>
          <a:p>
            <a:endParaRPr lang="it-IT"/>
          </a:p>
        </p:txBody>
      </p:sp>
      <p:sp>
        <p:nvSpPr>
          <p:cNvPr id="4" name="Segnaposto numero diapositiva 3"/>
          <p:cNvSpPr>
            <a:spLocks noGrp="1"/>
          </p:cNvSpPr>
          <p:nvPr>
            <p:ph type="sldNum" sz="quarter" idx="12"/>
          </p:nvPr>
        </p:nvSpPr>
        <p:spPr/>
        <p:txBody>
          <a:bodyPr/>
          <a:lstStyle>
            <a:extLst/>
          </a:lstStyle>
          <a:p>
            <a:fld id="{9040A05C-1070-4C9E-B7A7-90A27CAFA864}"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E66ACD16-CA79-4018-A6E4-AF09C3781CFD}" type="datetimeFigureOut">
              <a:rPr lang="it-IT" smtClean="0"/>
              <a:pPr/>
              <a:t>03/02/2009</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9040A05C-1070-4C9E-B7A7-90A27CAFA864}"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2"/>
      </p:bgRef>
    </p:bg>
    <p:spTree>
      <p:nvGrpSpPr>
        <p:cNvPr id="1" name=""/>
        <p:cNvGrpSpPr/>
        <p:nvPr/>
      </p:nvGrpSpPr>
      <p:grpSpPr>
        <a:xfrm>
          <a:off x="0" y="0"/>
          <a:ext cx="0" cy="0"/>
          <a:chOff x="0" y="0"/>
          <a:chExt cx="0" cy="0"/>
        </a:xfrm>
      </p:grpSpPr>
      <p:sp>
        <p:nvSpPr>
          <p:cNvPr id="8" name="Rettangolo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ttangolo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olo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it-IT" smtClean="0"/>
              <a:t>Fare clic per modificare lo stile del titolo</a:t>
            </a:r>
            <a:endParaRPr kumimoji="0" lang="en-US" dirty="0"/>
          </a:p>
        </p:txBody>
      </p:sp>
      <p:sp>
        <p:nvSpPr>
          <p:cNvPr id="4" name="Segnaposto testo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it-IT" smtClean="0"/>
              <a:t>Fare clic per modificare stili del testo dello schema</a:t>
            </a:r>
          </a:p>
        </p:txBody>
      </p:sp>
      <p:sp>
        <p:nvSpPr>
          <p:cNvPr id="5" name="Segnaposto data 4"/>
          <p:cNvSpPr>
            <a:spLocks noGrp="1"/>
          </p:cNvSpPr>
          <p:nvPr>
            <p:ph type="dt" sz="half" idx="10"/>
          </p:nvPr>
        </p:nvSpPr>
        <p:spPr/>
        <p:txBody>
          <a:bodyPr/>
          <a:lstStyle>
            <a:extLst/>
          </a:lstStyle>
          <a:p>
            <a:fld id="{E66ACD16-CA79-4018-A6E4-AF09C3781CFD}" type="datetimeFigureOut">
              <a:rPr lang="it-IT" smtClean="0"/>
              <a:pPr/>
              <a:t>03/02/2009</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9040A05C-1070-4C9E-B7A7-90A27CAFA864}" type="slidenum">
              <a:rPr lang="it-IT" smtClean="0"/>
              <a:pPr/>
              <a:t>‹N›</a:t>
            </a:fld>
            <a:endParaRPr lang="it-IT"/>
          </a:p>
        </p:txBody>
      </p:sp>
      <p:sp>
        <p:nvSpPr>
          <p:cNvPr id="10" name="Segnaposto immagin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it-IT" smtClean="0"/>
              <a:t>Fare clic sull'icona per inserire un'immagine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ttangolo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Segnaposto titolo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it-IT" smtClean="0"/>
              <a:t>Fare clic per modificare lo stile del titolo</a:t>
            </a:r>
            <a:endParaRPr kumimoji="0" lang="en-US"/>
          </a:p>
        </p:txBody>
      </p:sp>
      <p:sp>
        <p:nvSpPr>
          <p:cNvPr id="31" name="Segnaposto testo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7" name="Segnaposto data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E66ACD16-CA79-4018-A6E4-AF09C3781CFD}" type="datetimeFigureOut">
              <a:rPr lang="it-IT" smtClean="0"/>
              <a:pPr/>
              <a:t>03/02/2009</a:t>
            </a:fld>
            <a:endParaRPr lang="it-IT"/>
          </a:p>
        </p:txBody>
      </p:sp>
      <p:sp>
        <p:nvSpPr>
          <p:cNvPr id="4" name="Segnaposto piè di pagina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it-IT"/>
          </a:p>
        </p:txBody>
      </p:sp>
      <p:sp>
        <p:nvSpPr>
          <p:cNvPr id="16" name="Segnaposto numero diapositiva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040A05C-1070-4C9E-B7A7-90A27CAFA864}"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wmf"/><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file:///C:\Users\finardis\Documents\Ingegneria%20del%20software%20B\MVC%20esempio.xlsx" TargetMode="External"/><Relationship Id="rId5" Type="http://schemas.openxmlformats.org/officeDocument/2006/relationships/chart" Target="../charts/chart3.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366868" y="1956234"/>
            <a:ext cx="5105400" cy="1544204"/>
          </a:xfrm>
        </p:spPr>
        <p:txBody>
          <a:bodyPr>
            <a:normAutofit/>
          </a:bodyPr>
          <a:lstStyle/>
          <a:p>
            <a:r>
              <a:rPr lang="it-IT" sz="9600" dirty="0" smtClean="0"/>
              <a:t>MVC</a:t>
            </a:r>
            <a:endParaRPr lang="it-IT" sz="9600" dirty="0"/>
          </a:p>
        </p:txBody>
      </p:sp>
      <p:sp>
        <p:nvSpPr>
          <p:cNvPr id="3" name="Sottotitolo 2"/>
          <p:cNvSpPr>
            <a:spLocks noGrp="1"/>
          </p:cNvSpPr>
          <p:nvPr>
            <p:ph type="subTitle" idx="1"/>
          </p:nvPr>
        </p:nvSpPr>
        <p:spPr>
          <a:xfrm>
            <a:off x="2643174" y="6572272"/>
            <a:ext cx="6500826" cy="285752"/>
          </a:xfrm>
        </p:spPr>
        <p:txBody>
          <a:bodyPr>
            <a:normAutofit/>
          </a:bodyPr>
          <a:lstStyle/>
          <a:p>
            <a:r>
              <a:rPr lang="it-IT" sz="1400" dirty="0" smtClean="0"/>
              <a:t>Silvio </a:t>
            </a:r>
            <a:r>
              <a:rPr lang="it-IT" sz="1400" dirty="0" err="1" smtClean="0"/>
              <a:t>Finardi</a:t>
            </a:r>
            <a:r>
              <a:rPr lang="it-IT" sz="1400" dirty="0" smtClean="0"/>
              <a:t> – </a:t>
            </a:r>
            <a:r>
              <a:rPr lang="it-IT" sz="1400" dirty="0" err="1" smtClean="0"/>
              <a:t>matr</a:t>
            </a:r>
            <a:r>
              <a:rPr lang="it-IT" sz="1400" dirty="0" smtClean="0"/>
              <a:t>. 65728</a:t>
            </a:r>
            <a:endParaRPr lang="it-IT" sz="1400" dirty="0"/>
          </a:p>
        </p:txBody>
      </p:sp>
      <p:sp>
        <p:nvSpPr>
          <p:cNvPr id="4" name="Sottotitolo 2"/>
          <p:cNvSpPr txBox="1">
            <a:spLocks/>
          </p:cNvSpPr>
          <p:nvPr/>
        </p:nvSpPr>
        <p:spPr>
          <a:xfrm>
            <a:off x="3286116" y="1928802"/>
            <a:ext cx="5114778" cy="1101248"/>
          </a:xfrm>
          <a:prstGeom prst="rect">
            <a:avLst/>
          </a:prstGeom>
        </p:spPr>
        <p:txBody>
          <a:bodyPr vert="horz" lIns="45720" tIns="0" rIns="45720" bIns="0">
            <a:normAutofit/>
          </a:bodyPr>
          <a:lstStyle/>
          <a:p>
            <a:pPr marL="0" marR="0" lvl="0" indent="0" algn="r"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it-IT" sz="2200" b="0" i="0" u="none" strike="noStrike" kern="1200" cap="none" spc="0" normalizeH="0" baseline="0" noProof="0" dirty="0" smtClean="0">
                <a:ln>
                  <a:noFill/>
                </a:ln>
                <a:solidFill>
                  <a:srgbClr val="FFFFFF"/>
                </a:solidFill>
                <a:effectLst/>
                <a:uLnTx/>
                <a:uFillTx/>
                <a:latin typeface="+mn-lt"/>
                <a:ea typeface="+mn-ea"/>
                <a:cs typeface="+mn-cs"/>
              </a:rPr>
              <a:t>Il pattern</a:t>
            </a:r>
            <a:endParaRPr kumimoji="0" lang="it-IT" sz="2200" b="0" i="0" u="none" strike="noStrike" kern="1200" cap="none" spc="0" normalizeH="0" baseline="0" noProof="0" dirty="0">
              <a:ln>
                <a:noFill/>
              </a:ln>
              <a:solidFill>
                <a:srgbClr val="FFFFFF"/>
              </a:solidFill>
              <a:effectLst/>
              <a:uLnTx/>
              <a:uFillTx/>
              <a:latin typeface="+mn-lt"/>
              <a:ea typeface="+mn-ea"/>
              <a:cs typeface="+mn-cs"/>
            </a:endParaRPr>
          </a:p>
        </p:txBody>
      </p:sp>
      <p:sp>
        <p:nvSpPr>
          <p:cNvPr id="5" name="Sottotitolo 2"/>
          <p:cNvSpPr txBox="1">
            <a:spLocks/>
          </p:cNvSpPr>
          <p:nvPr/>
        </p:nvSpPr>
        <p:spPr>
          <a:xfrm>
            <a:off x="3506842" y="3295648"/>
            <a:ext cx="5114778" cy="1101248"/>
          </a:xfrm>
          <a:prstGeom prst="rect">
            <a:avLst/>
          </a:prstGeom>
        </p:spPr>
        <p:txBody>
          <a:bodyPr vert="horz" lIns="45720" tIns="0" rIns="45720" bIns="0">
            <a:normAutofit/>
          </a:bodyPr>
          <a:lstStyle/>
          <a:p>
            <a:pPr marL="0" marR="0" lvl="0" indent="0" algn="r"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it-IT" sz="2200" b="0" i="0" u="none" strike="noStrike" kern="1200" cap="none" spc="0" normalizeH="0" baseline="0" noProof="0" dirty="0" smtClean="0">
                <a:ln>
                  <a:noFill/>
                </a:ln>
                <a:solidFill>
                  <a:srgbClr val="FFFFFF"/>
                </a:solidFill>
                <a:effectLst/>
                <a:uLnTx/>
                <a:uFillTx/>
                <a:latin typeface="+mn-lt"/>
                <a:ea typeface="+mn-ea"/>
                <a:cs typeface="+mn-cs"/>
              </a:rPr>
              <a:t>MODEL – VIEW - CONTROLLER</a:t>
            </a:r>
            <a:endParaRPr kumimoji="0" lang="it-IT" sz="2200" b="0" i="0" u="none" strike="noStrike" kern="1200" cap="none" spc="0" normalizeH="0" baseline="0" noProof="0" dirty="0">
              <a:ln>
                <a:noFill/>
              </a:ln>
              <a:solidFill>
                <a:srgbClr val="FFFFFF"/>
              </a:solidFill>
              <a:effectLst/>
              <a:uLnTx/>
              <a:uFillTx/>
              <a:latin typeface="+mn-lt"/>
              <a:ea typeface="+mn-ea"/>
              <a:cs typeface="+mn-cs"/>
            </a:endParaRPr>
          </a:p>
        </p:txBody>
      </p:sp>
      <p:pic>
        <p:nvPicPr>
          <p:cNvPr id="6" name="Immagine 5" descr="LogoUNIBS.gif"/>
          <p:cNvPicPr>
            <a:picLocks noChangeAspect="1"/>
          </p:cNvPicPr>
          <p:nvPr/>
        </p:nvPicPr>
        <p:blipFill>
          <a:blip r:embed="rId2"/>
          <a:stretch>
            <a:fillRect/>
          </a:stretch>
        </p:blipFill>
        <p:spPr>
          <a:xfrm>
            <a:off x="0" y="-1"/>
            <a:ext cx="2643174" cy="2581225"/>
          </a:xfrm>
          <a:prstGeom prst="rect">
            <a:avLst/>
          </a:prstGeom>
        </p:spPr>
      </p:pic>
      <p:sp>
        <p:nvSpPr>
          <p:cNvPr id="7" name="Sottotitolo 2"/>
          <p:cNvSpPr txBox="1">
            <a:spLocks/>
          </p:cNvSpPr>
          <p:nvPr/>
        </p:nvSpPr>
        <p:spPr>
          <a:xfrm>
            <a:off x="2714612" y="0"/>
            <a:ext cx="6429388" cy="1101248"/>
          </a:xfrm>
          <a:prstGeom prst="rect">
            <a:avLst/>
          </a:prstGeom>
        </p:spPr>
        <p:txBody>
          <a:bodyPr vert="horz" lIns="45720" tIns="0" rIns="45720" bIns="0">
            <a:normAutofit/>
          </a:bodyPr>
          <a:lstStyle/>
          <a:p>
            <a:pPr marL="0" marR="0" lvl="0" indent="0" algn="ctr"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it-IT" sz="1100" b="0" i="0" u="none" strike="noStrike" kern="1200" cap="none" spc="0" normalizeH="0" baseline="0" noProof="0" dirty="0" smtClean="0">
                <a:ln>
                  <a:noFill/>
                </a:ln>
                <a:solidFill>
                  <a:srgbClr val="FFFFFF"/>
                </a:solidFill>
                <a:effectLst/>
                <a:uLnTx/>
                <a:uFillTx/>
                <a:latin typeface="+mn-lt"/>
                <a:ea typeface="+mn-ea"/>
                <a:cs typeface="+mn-cs"/>
              </a:rPr>
              <a:t>Corso di Laurea Specialistica in Ingegneria Informatica</a:t>
            </a:r>
          </a:p>
          <a:p>
            <a:pPr marL="0" marR="0" lvl="0" indent="0" algn="ctr" defTabSz="914400" rtl="0" eaLnBrk="1" fontAlgn="auto" latinLnBrk="0" hangingPunct="1">
              <a:lnSpc>
                <a:spcPct val="100000"/>
              </a:lnSpc>
              <a:spcBef>
                <a:spcPts val="600"/>
              </a:spcBef>
              <a:spcAft>
                <a:spcPts val="0"/>
              </a:spcAft>
              <a:buClr>
                <a:schemeClr val="tx2"/>
              </a:buClr>
              <a:buSzPct val="73000"/>
              <a:buFont typeface="Wingdings 2"/>
              <a:buNone/>
              <a:tabLst/>
              <a:defRPr/>
            </a:pPr>
            <a:r>
              <a:rPr lang="it-IT" sz="1100" dirty="0" smtClean="0">
                <a:solidFill>
                  <a:srgbClr val="FFFFFF"/>
                </a:solidFill>
              </a:rPr>
              <a:t>Insegnamento di Ingegneria del Software B.</a:t>
            </a:r>
            <a:endParaRPr lang="it-IT" sz="1100" dirty="0">
              <a:solidFill>
                <a:srgbClr val="FFFFFF"/>
              </a:solidFill>
            </a:endParaRPr>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LINEE GUIDA</a:t>
            </a:r>
            <a:endParaRPr lang="it-IT" dirty="0"/>
          </a:p>
        </p:txBody>
      </p:sp>
      <p:sp>
        <p:nvSpPr>
          <p:cNvPr id="5" name="Rectangle 3"/>
          <p:cNvSpPr txBox="1">
            <a:spLocks noChangeArrowheads="1"/>
          </p:cNvSpPr>
          <p:nvPr/>
        </p:nvSpPr>
        <p:spPr>
          <a:xfrm>
            <a:off x="428596" y="1214422"/>
            <a:ext cx="7258072" cy="428628"/>
          </a:xfrm>
          <a:prstGeom prst="rect">
            <a:avLst/>
          </a:prstGeom>
        </p:spPr>
        <p:txBody>
          <a:bodyPr vert="horz">
            <a:noAutofit/>
          </a:bodyPr>
          <a:lstStyle/>
          <a:p>
            <a:pPr marR="0" lvl="0" indent="-274320" defTabSz="914400" rtl="0" eaLnBrk="1" fontAlgn="auto" latinLnBrk="0" hangingPunct="1">
              <a:lnSpc>
                <a:spcPct val="90000"/>
              </a:lnSpc>
              <a:spcAft>
                <a:spcPts val="0"/>
              </a:spcAft>
              <a:buClr>
                <a:schemeClr val="tx2"/>
              </a:buClr>
              <a:buSzPct val="73000"/>
              <a:tabLst/>
              <a:defRPr/>
            </a:pPr>
            <a:r>
              <a:rPr lang="it-IT" sz="2000" b="1" noProof="0" dirty="0" smtClean="0">
                <a:solidFill>
                  <a:schemeClr val="tx2">
                    <a:lumMod val="75000"/>
                  </a:schemeClr>
                </a:solidFill>
              </a:rPr>
              <a:t>PRINCIPIO </a:t>
            </a:r>
            <a:r>
              <a:rPr lang="it-IT" sz="2000" b="1" noProof="0" dirty="0" err="1" smtClean="0">
                <a:solidFill>
                  <a:schemeClr val="tx2">
                    <a:lumMod val="75000"/>
                  </a:schemeClr>
                </a:solidFill>
              </a:rPr>
              <a:t>DI</a:t>
            </a:r>
            <a:r>
              <a:rPr lang="it-IT" sz="2000" b="1" noProof="0" dirty="0" smtClean="0">
                <a:solidFill>
                  <a:schemeClr val="tx2">
                    <a:lumMod val="75000"/>
                  </a:schemeClr>
                </a:solidFill>
              </a:rPr>
              <a:t> SEPARAZIONE MODELLO-VISTA</a:t>
            </a:r>
            <a:endParaRPr kumimoji="0" lang="it-IT" sz="2000" b="1" i="0" u="none" strike="noStrike" kern="1200" cap="none" spc="0" normalizeH="0" baseline="0" noProof="0" dirty="0">
              <a:ln>
                <a:noFill/>
              </a:ln>
              <a:solidFill>
                <a:schemeClr val="tx2">
                  <a:lumMod val="75000"/>
                </a:schemeClr>
              </a:solidFill>
              <a:effectLst/>
              <a:uLnTx/>
              <a:uFillTx/>
              <a:latin typeface="+mn-lt"/>
              <a:ea typeface="+mn-ea"/>
              <a:cs typeface="+mn-cs"/>
            </a:endParaRPr>
          </a:p>
        </p:txBody>
      </p:sp>
      <p:sp>
        <p:nvSpPr>
          <p:cNvPr id="6" name="CasellaDiTesto 5"/>
          <p:cNvSpPr txBox="1"/>
          <p:nvPr/>
        </p:nvSpPr>
        <p:spPr>
          <a:xfrm>
            <a:off x="357158" y="1714488"/>
            <a:ext cx="7500990" cy="4401205"/>
          </a:xfrm>
          <a:prstGeom prst="rect">
            <a:avLst/>
          </a:prstGeom>
          <a:noFill/>
        </p:spPr>
        <p:txBody>
          <a:bodyPr wrap="square" rtlCol="0">
            <a:spAutoFit/>
          </a:bodyPr>
          <a:lstStyle/>
          <a:p>
            <a:pPr marL="342900" indent="-342900">
              <a:buFont typeface="+mj-lt"/>
              <a:buAutoNum type="arabicPeriod"/>
            </a:pPr>
            <a:r>
              <a:rPr lang="it-IT" sz="2000" dirty="0" smtClean="0"/>
              <a:t>Gli oggetti non UI non devono essere connessi o accoppiati direttamente agli oggetti UI. Per esempio, non permettere ad un oggetto software </a:t>
            </a:r>
            <a:r>
              <a:rPr lang="it-IT" sz="2000" i="1" dirty="0" smtClean="0"/>
              <a:t>Sale</a:t>
            </a:r>
            <a:r>
              <a:rPr lang="it-IT" sz="2000" dirty="0" smtClean="0"/>
              <a:t> (oggetto di dominio) di avere dei riferimenti a un oggetto finestra </a:t>
            </a:r>
            <a:r>
              <a:rPr lang="it-IT" sz="2000" i="1" dirty="0" err="1" smtClean="0"/>
              <a:t>Jframe</a:t>
            </a:r>
            <a:r>
              <a:rPr lang="it-IT" sz="2000" dirty="0" smtClean="0"/>
              <a:t> di Java Swing (oggetto UI). Le finestre sono relative ad un’applicazione specifica mentre gli oggetti non UI possono essere riusati in nuove applicazioni o vi si può accedere tramite una nuova interfaccia.</a:t>
            </a:r>
          </a:p>
          <a:p>
            <a:pPr marL="342900" indent="-342900">
              <a:buFont typeface="+mj-lt"/>
              <a:buAutoNum type="arabicPeriod"/>
            </a:pPr>
            <a:endParaRPr lang="it-IT" sz="2000" dirty="0" smtClean="0"/>
          </a:p>
          <a:p>
            <a:pPr marL="342900" indent="-342900">
              <a:buFont typeface="+mj-lt"/>
              <a:buAutoNum type="arabicPeriod"/>
            </a:pPr>
            <a:r>
              <a:rPr lang="it-IT" sz="2000" dirty="0" smtClean="0"/>
              <a:t>Non mettere logica applicativa nei metodi di un oggetto dell’interfaccia utente. Gli oggetti UI dovrebbero solo inizializzare gli elementi dell’interfaccia utente, ricevere eventi UI e delegare le richieste di logica applicativa agli oggetti non UI.</a:t>
            </a:r>
            <a:endParaRPr lang="it-IT"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STRUTTURA</a:t>
            </a:r>
            <a:endParaRPr lang="it-IT" dirty="0"/>
          </a:p>
        </p:txBody>
      </p:sp>
      <p:sp>
        <p:nvSpPr>
          <p:cNvPr id="4" name="CasellaDiTesto 3"/>
          <p:cNvSpPr txBox="1"/>
          <p:nvPr/>
        </p:nvSpPr>
        <p:spPr>
          <a:xfrm>
            <a:off x="500034" y="3286124"/>
            <a:ext cx="7286676" cy="2585323"/>
          </a:xfrm>
          <a:prstGeom prst="rect">
            <a:avLst/>
          </a:prstGeom>
          <a:noFill/>
        </p:spPr>
        <p:txBody>
          <a:bodyPr wrap="square" rtlCol="0">
            <a:spAutoFit/>
          </a:bodyPr>
          <a:lstStyle/>
          <a:p>
            <a:r>
              <a:rPr lang="it-IT" dirty="0" smtClean="0"/>
              <a:t>Il pattern è basato sulla separazione dei compiti fra i componenti software che interpretano tre ruoli principali:</a:t>
            </a:r>
          </a:p>
          <a:p>
            <a:endParaRPr lang="it-IT" dirty="0" smtClean="0"/>
          </a:p>
          <a:p>
            <a:pPr>
              <a:buBlip>
                <a:blip r:embed="rId3"/>
              </a:buBlip>
            </a:pPr>
            <a:r>
              <a:rPr lang="it-IT" dirty="0" smtClean="0"/>
              <a:t> </a:t>
            </a:r>
            <a:r>
              <a:rPr lang="it-IT"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Model</a:t>
            </a:r>
            <a:r>
              <a:rPr lang="it-IT"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it-IT" dirty="0" smtClean="0"/>
              <a:t>comprende i dati e la business </a:t>
            </a:r>
            <a:r>
              <a:rPr lang="it-IT" dirty="0" err="1" smtClean="0"/>
              <a:t>logic</a:t>
            </a:r>
            <a:r>
              <a:rPr lang="it-IT" dirty="0" smtClean="0"/>
              <a:t>.</a:t>
            </a:r>
          </a:p>
          <a:p>
            <a:pPr>
              <a:buBlip>
                <a:blip r:embed="rId3"/>
              </a:buBlip>
            </a:pPr>
            <a:r>
              <a:rPr lang="it-IT" dirty="0" smtClean="0"/>
              <a:t> </a:t>
            </a:r>
            <a:r>
              <a:rPr lang="it-IT"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View</a:t>
            </a:r>
            <a:r>
              <a:rPr lang="it-IT"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it-IT" dirty="0" smtClean="0"/>
              <a:t>visualizza i dati sull’interfaccia e si occupa dell'interazione con utenti e agenti; </a:t>
            </a:r>
          </a:p>
          <a:p>
            <a:pPr>
              <a:buBlip>
                <a:blip r:embed="rId3"/>
              </a:buBlip>
            </a:pPr>
            <a:r>
              <a:rPr lang="it-IT" dirty="0" smtClean="0"/>
              <a:t> </a:t>
            </a:r>
            <a:r>
              <a:rPr lang="it-IT"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Controller: </a:t>
            </a:r>
            <a:r>
              <a:rPr lang="it-IT" dirty="0" smtClean="0"/>
              <a:t>riceve i comandi dell'utente (in genere attraverso </a:t>
            </a:r>
            <a:r>
              <a:rPr lang="it-IT" dirty="0" err="1" smtClean="0"/>
              <a:t>view</a:t>
            </a:r>
            <a:r>
              <a:rPr lang="it-IT" dirty="0" smtClean="0"/>
              <a:t>) e li attua modificando lo stato degli altri due componenti </a:t>
            </a:r>
          </a:p>
          <a:p>
            <a:endParaRPr lang="it-IT" dirty="0"/>
          </a:p>
        </p:txBody>
      </p:sp>
      <p:grpSp>
        <p:nvGrpSpPr>
          <p:cNvPr id="31" name="Gruppo 30"/>
          <p:cNvGrpSpPr/>
          <p:nvPr/>
        </p:nvGrpSpPr>
        <p:grpSpPr>
          <a:xfrm>
            <a:off x="1214414" y="1142984"/>
            <a:ext cx="4857784" cy="1967710"/>
            <a:chOff x="1214414" y="1142984"/>
            <a:chExt cx="5643602" cy="2286016"/>
          </a:xfrm>
        </p:grpSpPr>
        <p:sp>
          <p:nvSpPr>
            <p:cNvPr id="5" name="Rettangolo arrotondato 4"/>
            <p:cNvSpPr/>
            <p:nvPr/>
          </p:nvSpPr>
          <p:spPr>
            <a:xfrm>
              <a:off x="1214414" y="2500306"/>
              <a:ext cx="1785950" cy="9286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smtClean="0"/>
                <a:t>VIEW</a:t>
              </a:r>
              <a:endParaRPr lang="it-IT" dirty="0"/>
            </a:p>
          </p:txBody>
        </p:sp>
        <p:sp>
          <p:nvSpPr>
            <p:cNvPr id="6" name="Rettangolo arrotondato 5"/>
            <p:cNvSpPr/>
            <p:nvPr/>
          </p:nvSpPr>
          <p:spPr>
            <a:xfrm>
              <a:off x="3071802" y="1142984"/>
              <a:ext cx="1785950" cy="9286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smtClean="0"/>
                <a:t>CONTROLLER</a:t>
              </a:r>
              <a:endParaRPr lang="it-IT" sz="1600" dirty="0"/>
            </a:p>
          </p:txBody>
        </p:sp>
        <p:sp>
          <p:nvSpPr>
            <p:cNvPr id="7" name="Rettangolo arrotondato 6"/>
            <p:cNvSpPr/>
            <p:nvPr/>
          </p:nvSpPr>
          <p:spPr>
            <a:xfrm>
              <a:off x="5072066" y="2500306"/>
              <a:ext cx="1785950" cy="9286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smtClean="0"/>
                <a:t>MODEL</a:t>
              </a:r>
              <a:endParaRPr lang="it-IT" dirty="0"/>
            </a:p>
          </p:txBody>
        </p:sp>
        <p:cxnSp>
          <p:nvCxnSpPr>
            <p:cNvPr id="9" name="Connettore 2 8"/>
            <p:cNvCxnSpPr/>
            <p:nvPr/>
          </p:nvCxnSpPr>
          <p:spPr>
            <a:xfrm>
              <a:off x="3000364" y="3214686"/>
              <a:ext cx="2071702" cy="1588"/>
            </a:xfrm>
            <a:prstGeom prst="straightConnector1">
              <a:avLst/>
            </a:prstGeom>
            <a:ln w="38100" cap="sq">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rot="5400000">
              <a:off x="2928926" y="2071678"/>
              <a:ext cx="500066" cy="500066"/>
            </a:xfrm>
            <a:prstGeom prst="straightConnector1">
              <a:avLst/>
            </a:prstGeom>
            <a:ln w="38100" cap="sq">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rot="16200000" flipH="1">
              <a:off x="4572000" y="2071678"/>
              <a:ext cx="500066" cy="500066"/>
            </a:xfrm>
            <a:prstGeom prst="straightConnector1">
              <a:avLst/>
            </a:prstGeom>
            <a:ln w="38100" cap="sq">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rot="10800000">
              <a:off x="3000364" y="2786058"/>
              <a:ext cx="2000264" cy="1588"/>
            </a:xfrm>
            <a:prstGeom prst="straightConnector1">
              <a:avLst/>
            </a:prstGeom>
            <a:ln w="38100" cap="sq">
              <a:solidFill>
                <a:schemeClr val="accent1">
                  <a:lumMod val="7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7" name="Connettore 4 26"/>
            <p:cNvCxnSpPr>
              <a:stCxn id="6" idx="1"/>
              <a:endCxn id="5" idx="0"/>
            </p:cNvCxnSpPr>
            <p:nvPr/>
          </p:nvCxnSpPr>
          <p:spPr>
            <a:xfrm rot="10800000" flipV="1">
              <a:off x="2107390" y="1607330"/>
              <a:ext cx="964413" cy="892975"/>
            </a:xfrm>
            <a:prstGeom prst="bentConnector2">
              <a:avLst/>
            </a:prstGeom>
            <a:ln w="38100">
              <a:solidFill>
                <a:schemeClr val="accent1">
                  <a:lumMod val="7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PARTECIPANTI</a:t>
            </a:r>
            <a:endParaRPr lang="it-IT" dirty="0"/>
          </a:p>
        </p:txBody>
      </p:sp>
      <p:sp>
        <p:nvSpPr>
          <p:cNvPr id="4" name="CasellaDiTesto 3"/>
          <p:cNvSpPr txBox="1"/>
          <p:nvPr/>
        </p:nvSpPr>
        <p:spPr>
          <a:xfrm>
            <a:off x="428596" y="1496785"/>
            <a:ext cx="7286676" cy="2585323"/>
          </a:xfrm>
          <a:prstGeom prst="rect">
            <a:avLst/>
          </a:prstGeom>
          <a:noFill/>
        </p:spPr>
        <p:txBody>
          <a:bodyPr wrap="square" rtlCol="0">
            <a:spAutoFit/>
          </a:bodyPr>
          <a:lstStyle/>
          <a:p>
            <a:pPr>
              <a:buBlip>
                <a:blip r:embed="rId3"/>
              </a:buBlip>
            </a:pPr>
            <a:r>
              <a:rPr lang="it-IT" dirty="0" smtClean="0"/>
              <a:t> Comprende i dati e la business </a:t>
            </a:r>
            <a:r>
              <a:rPr lang="it-IT" dirty="0" err="1" smtClean="0"/>
              <a:t>logic</a:t>
            </a:r>
            <a:r>
              <a:rPr lang="it-IT" dirty="0" smtClean="0"/>
              <a:t>.</a:t>
            </a:r>
          </a:p>
          <a:p>
            <a:endParaRPr lang="it-IT" dirty="0" smtClean="0"/>
          </a:p>
          <a:p>
            <a:pPr>
              <a:buBlip>
                <a:blip r:embed="rId3"/>
              </a:buBlip>
            </a:pPr>
            <a:r>
              <a:rPr lang="it-IT" dirty="0" smtClean="0"/>
              <a:t> </a:t>
            </a:r>
            <a:r>
              <a:rPr lang="it-IT" dirty="0" err="1" smtClean="0"/>
              <a:t>Model</a:t>
            </a:r>
            <a:r>
              <a:rPr lang="it-IT" dirty="0" smtClean="0"/>
              <a:t> </a:t>
            </a:r>
            <a:r>
              <a:rPr lang="it-IT" dirty="0" smtClean="0"/>
              <a:t>fornisce alle altre due entità  le interfacce necessarie a modificare sé stesso (incapsulamento della business e data </a:t>
            </a:r>
            <a:r>
              <a:rPr lang="it-IT" dirty="0" err="1" smtClean="0"/>
              <a:t>logic</a:t>
            </a:r>
            <a:r>
              <a:rPr lang="it-IT" dirty="0" smtClean="0"/>
              <a:t>). </a:t>
            </a:r>
          </a:p>
          <a:p>
            <a:endParaRPr lang="it-IT" dirty="0" smtClean="0"/>
          </a:p>
          <a:p>
            <a:pPr>
              <a:buBlip>
                <a:blip r:embed="rId3"/>
              </a:buBlip>
            </a:pPr>
            <a:r>
              <a:rPr lang="it-IT" dirty="0" smtClean="0"/>
              <a:t> Indipendente dagli altri livelli.</a:t>
            </a:r>
          </a:p>
          <a:p>
            <a:endParaRPr lang="it-IT" dirty="0" smtClean="0"/>
          </a:p>
          <a:p>
            <a:pPr>
              <a:buBlip>
                <a:blip r:embed="rId3"/>
              </a:buBlip>
            </a:pPr>
            <a:r>
              <a:rPr lang="it-IT" dirty="0" smtClean="0"/>
              <a:t> Può notificare i suoi cambiamenti a </a:t>
            </a:r>
            <a:r>
              <a:rPr lang="it-IT" dirty="0" err="1" smtClean="0"/>
              <a:t>view</a:t>
            </a:r>
            <a:r>
              <a:rPr lang="it-IT" dirty="0" smtClean="0"/>
              <a:t> e a controller secondo due distinte modalità</a:t>
            </a:r>
            <a:endParaRPr lang="it-IT" dirty="0"/>
          </a:p>
        </p:txBody>
      </p:sp>
      <p:sp>
        <p:nvSpPr>
          <p:cNvPr id="14" name="Rettangolo 13"/>
          <p:cNvSpPr/>
          <p:nvPr/>
        </p:nvSpPr>
        <p:spPr>
          <a:xfrm>
            <a:off x="714348" y="4568619"/>
            <a:ext cx="2643206" cy="64633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ACTIVE</a:t>
            </a:r>
            <a:endParaRPr lang="it-IT"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5" name="Rettangolo 14"/>
          <p:cNvSpPr/>
          <p:nvPr/>
        </p:nvSpPr>
        <p:spPr>
          <a:xfrm>
            <a:off x="5000628" y="4568619"/>
            <a:ext cx="1907317" cy="646331"/>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PASSIVE</a:t>
            </a:r>
            <a:endParaRPr lang="it-IT"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18" name="Connettore 2 17"/>
          <p:cNvCxnSpPr/>
          <p:nvPr/>
        </p:nvCxnSpPr>
        <p:spPr>
          <a:xfrm rot="10800000" flipV="1">
            <a:off x="2786050" y="4068553"/>
            <a:ext cx="1143008"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ttore 2 20"/>
          <p:cNvCxnSpPr/>
          <p:nvPr/>
        </p:nvCxnSpPr>
        <p:spPr>
          <a:xfrm>
            <a:off x="3929058" y="4068553"/>
            <a:ext cx="1143008"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CasellaDiTesto 21"/>
          <p:cNvSpPr txBox="1"/>
          <p:nvPr/>
        </p:nvSpPr>
        <p:spPr>
          <a:xfrm>
            <a:off x="571472" y="5711627"/>
            <a:ext cx="6929486" cy="646331"/>
          </a:xfrm>
          <a:prstGeom prst="rect">
            <a:avLst/>
          </a:prstGeom>
          <a:noFill/>
        </p:spPr>
        <p:txBody>
          <a:bodyPr wrap="square" rtlCol="0">
            <a:spAutoFit/>
          </a:bodyPr>
          <a:lstStyle/>
          <a:p>
            <a:pPr algn="ctr"/>
            <a:r>
              <a:rPr lang="it-IT" dirty="0" smtClean="0"/>
              <a:t>Si parla di MVC </a:t>
            </a:r>
            <a:r>
              <a:rPr lang="it-IT" dirty="0" err="1" smtClean="0"/>
              <a:t>Active</a:t>
            </a:r>
            <a:r>
              <a:rPr lang="it-IT" dirty="0" smtClean="0"/>
              <a:t> o MVC Passive a seconda del comportamento del MODEL!</a:t>
            </a:r>
            <a:endParaRPr lang="it-IT" dirty="0"/>
          </a:p>
        </p:txBody>
      </p:sp>
      <p:sp>
        <p:nvSpPr>
          <p:cNvPr id="9" name="CasellaDiTesto 8"/>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MODEL</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par>
                                <p:cTn id="8" presetID="3" presetClass="entr" presetSubtype="1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linds(horizontal)">
                                      <p:cBhvr>
                                        <p:cTn id="10" dur="500"/>
                                        <p:tgtEl>
                                          <p:spTgt spid="2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kfiles.storage.msn.com/x1p4duNwsPlMCyRYGI5LsaoX3ijDuPX_mSxl05gFgEdiU_4VVg9p_At8AjtTbi8RQdp7gnBqwpiffPyWarh2SbVfKn968Zt6eo0bFmhHEhLoGU"/>
          <p:cNvPicPr>
            <a:picLocks noChangeAspect="1" noChangeArrowheads="1"/>
          </p:cNvPicPr>
          <p:nvPr/>
        </p:nvPicPr>
        <p:blipFill>
          <a:blip r:embed="rId2"/>
          <a:srcRect/>
          <a:stretch>
            <a:fillRect/>
          </a:stretch>
        </p:blipFill>
        <p:spPr bwMode="auto">
          <a:xfrm>
            <a:off x="500034" y="857232"/>
            <a:ext cx="6955322" cy="3143272"/>
          </a:xfrm>
          <a:prstGeom prst="rect">
            <a:avLst/>
          </a:prstGeom>
          <a:noFill/>
        </p:spPr>
      </p:pic>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COLLABORAZIONI</a:t>
            </a:r>
            <a:endParaRPr lang="it-IT" dirty="0"/>
          </a:p>
        </p:txBody>
      </p:sp>
      <p:sp>
        <p:nvSpPr>
          <p:cNvPr id="3" name="CasellaDiTesto 2"/>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ACTIVE</a:t>
            </a:r>
          </a:p>
        </p:txBody>
      </p:sp>
      <p:sp>
        <p:nvSpPr>
          <p:cNvPr id="8" name="CasellaDiTesto 7"/>
          <p:cNvSpPr txBox="1"/>
          <p:nvPr/>
        </p:nvSpPr>
        <p:spPr>
          <a:xfrm>
            <a:off x="428596" y="4523440"/>
            <a:ext cx="7358114" cy="1477328"/>
          </a:xfrm>
          <a:prstGeom prst="rect">
            <a:avLst/>
          </a:prstGeom>
          <a:noFill/>
        </p:spPr>
        <p:txBody>
          <a:bodyPr wrap="square" rtlCol="0">
            <a:spAutoFit/>
          </a:bodyPr>
          <a:lstStyle/>
          <a:p>
            <a:pPr>
              <a:buFont typeface="Arial" pitchFamily="34" charset="0"/>
              <a:buChar char="•"/>
            </a:pPr>
            <a:r>
              <a:rPr lang="it-IT" dirty="0" smtClean="0"/>
              <a:t> L’utente interagisce attraverso l’interfaccia grafica (</a:t>
            </a:r>
            <a:r>
              <a:rPr lang="it-IT" dirty="0" err="1" smtClean="0"/>
              <a:t>view</a:t>
            </a:r>
            <a:r>
              <a:rPr lang="it-IT" dirty="0" smtClean="0"/>
              <a:t>)</a:t>
            </a:r>
          </a:p>
          <a:p>
            <a:pPr>
              <a:buFont typeface="Arial" pitchFamily="34" charset="0"/>
              <a:buChar char="•"/>
            </a:pPr>
            <a:r>
              <a:rPr lang="it-IT" dirty="0" smtClean="0"/>
              <a:t> Il controller intercetta gli eventi e chiede al </a:t>
            </a:r>
            <a:r>
              <a:rPr lang="it-IT" dirty="0" err="1" smtClean="0"/>
              <a:t>Model</a:t>
            </a:r>
            <a:r>
              <a:rPr lang="it-IT" dirty="0" smtClean="0"/>
              <a:t> di aggiornarsi</a:t>
            </a:r>
          </a:p>
          <a:p>
            <a:pPr>
              <a:buFont typeface="Arial" pitchFamily="34" charset="0"/>
              <a:buChar char="•"/>
            </a:pPr>
            <a:r>
              <a:rPr lang="it-IT" dirty="0" smtClean="0"/>
              <a:t> </a:t>
            </a:r>
            <a:r>
              <a:rPr lang="it-IT" dirty="0" err="1" smtClean="0"/>
              <a:t>Model</a:t>
            </a:r>
            <a:r>
              <a:rPr lang="it-IT" dirty="0" smtClean="0"/>
              <a:t> informa </a:t>
            </a:r>
            <a:r>
              <a:rPr lang="it-IT" dirty="0" err="1" smtClean="0"/>
              <a:t>view</a:t>
            </a:r>
            <a:r>
              <a:rPr lang="it-IT" dirty="0" smtClean="0"/>
              <a:t> dei cambiamenti (se viene usato il pattern </a:t>
            </a:r>
            <a:r>
              <a:rPr lang="it-IT" dirty="0" err="1" smtClean="0"/>
              <a:t>Observer</a:t>
            </a:r>
            <a:r>
              <a:rPr lang="it-IT" dirty="0" smtClean="0"/>
              <a:t> </a:t>
            </a:r>
            <a:r>
              <a:rPr lang="it-IT" dirty="0" err="1" smtClean="0"/>
              <a:t>view</a:t>
            </a:r>
            <a:r>
              <a:rPr lang="it-IT" dirty="0" smtClean="0"/>
              <a:t> è un </a:t>
            </a:r>
            <a:r>
              <a:rPr lang="it-IT" dirty="0" err="1" smtClean="0"/>
              <a:t>subscriber</a:t>
            </a:r>
            <a:r>
              <a:rPr lang="it-IT" dirty="0" smtClean="0"/>
              <a:t> di </a:t>
            </a:r>
            <a:r>
              <a:rPr lang="it-IT" dirty="0" err="1" smtClean="0"/>
              <a:t>Model</a:t>
            </a:r>
            <a:r>
              <a:rPr lang="it-IT" dirty="0" smtClean="0"/>
              <a:t>)</a:t>
            </a:r>
          </a:p>
          <a:p>
            <a:pPr>
              <a:buFont typeface="Arial" pitchFamily="34" charset="0"/>
              <a:buChar char="•"/>
            </a:pPr>
            <a:r>
              <a:rPr lang="it-IT" dirty="0" smtClean="0"/>
              <a:t> </a:t>
            </a:r>
            <a:r>
              <a:rPr lang="it-IT" dirty="0" err="1" smtClean="0"/>
              <a:t>View</a:t>
            </a:r>
            <a:r>
              <a:rPr lang="it-IT" dirty="0" smtClean="0"/>
              <a:t> aggiorna l’interfaccia grafica con i nuovi dai di </a:t>
            </a:r>
            <a:r>
              <a:rPr lang="it-IT" dirty="0" err="1" smtClean="0"/>
              <a:t>Model</a:t>
            </a:r>
            <a:endParaRPr lang="it-IT" dirty="0"/>
          </a:p>
        </p:txBody>
      </p:sp>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DIAGRAMMA </a:t>
            </a:r>
            <a:r>
              <a:rPr lang="it-IT" dirty="0" err="1" smtClean="0"/>
              <a:t>DI</a:t>
            </a:r>
            <a:r>
              <a:rPr lang="it-IT" dirty="0" smtClean="0"/>
              <a:t> SEQUENZA</a:t>
            </a:r>
            <a:endParaRPr lang="it-IT" dirty="0"/>
          </a:p>
        </p:txBody>
      </p:sp>
      <p:pic>
        <p:nvPicPr>
          <p:cNvPr id="4098" name="Picture 2"/>
          <p:cNvPicPr>
            <a:picLocks noChangeAspect="1" noChangeArrowheads="1"/>
          </p:cNvPicPr>
          <p:nvPr/>
        </p:nvPicPr>
        <p:blipFill>
          <a:blip r:embed="rId2"/>
          <a:srcRect/>
          <a:stretch>
            <a:fillRect/>
          </a:stretch>
        </p:blipFill>
        <p:spPr bwMode="auto">
          <a:xfrm>
            <a:off x="476272" y="1233506"/>
            <a:ext cx="7239000" cy="4838700"/>
          </a:xfrm>
          <a:prstGeom prst="rect">
            <a:avLst/>
          </a:prstGeom>
          <a:noFill/>
          <a:ln w="9525">
            <a:noFill/>
            <a:miter lim="800000"/>
            <a:headEnd/>
            <a:tailEnd/>
          </a:ln>
          <a:effectLst/>
        </p:spPr>
      </p:pic>
      <p:sp>
        <p:nvSpPr>
          <p:cNvPr id="4" name="CasellaDiTesto 3"/>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ACTIVE</a:t>
            </a:r>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p:cNvPicPr>
            <a:picLocks noChangeAspect="1" noChangeArrowheads="1"/>
          </p:cNvPicPr>
          <p:nvPr/>
        </p:nvPicPr>
        <p:blipFill>
          <a:blip r:embed="rId2"/>
          <a:srcRect/>
          <a:stretch>
            <a:fillRect/>
          </a:stretch>
        </p:blipFill>
        <p:spPr bwMode="auto">
          <a:xfrm>
            <a:off x="317637" y="785794"/>
            <a:ext cx="7388207" cy="3500461"/>
          </a:xfrm>
          <a:prstGeom prst="rect">
            <a:avLst/>
          </a:prstGeom>
          <a:noFill/>
          <a:ln w="9525">
            <a:noFill/>
            <a:miter lim="800000"/>
            <a:headEnd/>
            <a:tailEnd/>
          </a:ln>
          <a:effectLst/>
        </p:spPr>
      </p:pic>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COLLABORAZIONI</a:t>
            </a:r>
            <a:endParaRPr lang="it-IT" dirty="0"/>
          </a:p>
        </p:txBody>
      </p:sp>
      <p:sp>
        <p:nvSpPr>
          <p:cNvPr id="3" name="CasellaDiTesto 2"/>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PASSIVE</a:t>
            </a:r>
          </a:p>
        </p:txBody>
      </p:sp>
      <p:sp>
        <p:nvSpPr>
          <p:cNvPr id="8" name="CasellaDiTesto 7"/>
          <p:cNvSpPr txBox="1"/>
          <p:nvPr/>
        </p:nvSpPr>
        <p:spPr>
          <a:xfrm>
            <a:off x="357158" y="4791686"/>
            <a:ext cx="7358114" cy="1200329"/>
          </a:xfrm>
          <a:prstGeom prst="rect">
            <a:avLst/>
          </a:prstGeom>
          <a:noFill/>
        </p:spPr>
        <p:txBody>
          <a:bodyPr wrap="square" rtlCol="0">
            <a:spAutoFit/>
          </a:bodyPr>
          <a:lstStyle/>
          <a:p>
            <a:pPr>
              <a:buFont typeface="Arial" pitchFamily="34" charset="0"/>
              <a:buChar char="•"/>
            </a:pPr>
            <a:r>
              <a:rPr lang="it-IT" dirty="0" smtClean="0"/>
              <a:t> </a:t>
            </a:r>
            <a:r>
              <a:rPr lang="it-IT" dirty="0" err="1" smtClean="0"/>
              <a:t>Model</a:t>
            </a:r>
            <a:r>
              <a:rPr lang="it-IT" dirty="0" smtClean="0"/>
              <a:t> non conosce le altre due entità ma è usato da entrambe</a:t>
            </a:r>
          </a:p>
          <a:p>
            <a:pPr>
              <a:buFont typeface="Arial" pitchFamily="34" charset="0"/>
              <a:buChar char="•"/>
            </a:pPr>
            <a:r>
              <a:rPr lang="it-IT" dirty="0" smtClean="0"/>
              <a:t> </a:t>
            </a:r>
            <a:r>
              <a:rPr lang="it-IT" dirty="0" err="1" smtClean="0"/>
              <a:t>View</a:t>
            </a:r>
            <a:r>
              <a:rPr lang="it-IT" dirty="0" smtClean="0"/>
              <a:t> richiede i dati a </a:t>
            </a:r>
            <a:r>
              <a:rPr lang="it-IT" dirty="0" err="1" smtClean="0"/>
              <a:t>Model</a:t>
            </a:r>
            <a:r>
              <a:rPr lang="it-IT" dirty="0" smtClean="0"/>
              <a:t> solo dopo che Controller gli ha notificato gli avvenuti cambiamenti su </a:t>
            </a:r>
            <a:r>
              <a:rPr lang="it-IT" dirty="0" err="1" smtClean="0"/>
              <a:t>Model</a:t>
            </a:r>
            <a:endParaRPr lang="it-IT" dirty="0" smtClean="0"/>
          </a:p>
          <a:p>
            <a:pPr>
              <a:buFont typeface="Arial" pitchFamily="34" charset="0"/>
              <a:buChar char="•"/>
            </a:pPr>
            <a:r>
              <a:rPr lang="it-IT" dirty="0" smtClean="0"/>
              <a:t> (Controller può contenere la render </a:t>
            </a:r>
            <a:r>
              <a:rPr lang="it-IT" dirty="0" err="1" smtClean="0"/>
              <a:t>logic</a:t>
            </a:r>
            <a:r>
              <a:rPr lang="it-IT" dirty="0" smtClean="0"/>
              <a:t> di </a:t>
            </a:r>
            <a:r>
              <a:rPr lang="it-IT" dirty="0" err="1" smtClean="0"/>
              <a:t>View</a:t>
            </a:r>
            <a:r>
              <a:rPr lang="it-IT" dirty="0" smtClean="0"/>
              <a:t>)</a:t>
            </a:r>
            <a:endParaRPr lang="it-IT" dirty="0"/>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DIAGRAMMA </a:t>
            </a:r>
            <a:r>
              <a:rPr lang="it-IT" dirty="0" err="1" smtClean="0"/>
              <a:t>DI</a:t>
            </a:r>
            <a:r>
              <a:rPr lang="it-IT" dirty="0" smtClean="0"/>
              <a:t> SEQUENZA</a:t>
            </a:r>
            <a:endParaRPr lang="it-IT" dirty="0"/>
          </a:p>
        </p:txBody>
      </p:sp>
      <p:sp>
        <p:nvSpPr>
          <p:cNvPr id="3" name="CasellaDiTesto 2"/>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PASSIVE</a:t>
            </a:r>
          </a:p>
        </p:txBody>
      </p:sp>
      <p:pic>
        <p:nvPicPr>
          <p:cNvPr id="2050" name="Picture 2"/>
          <p:cNvPicPr>
            <a:picLocks noChangeAspect="1" noChangeArrowheads="1"/>
          </p:cNvPicPr>
          <p:nvPr/>
        </p:nvPicPr>
        <p:blipFill>
          <a:blip r:embed="rId2"/>
          <a:srcRect/>
          <a:stretch>
            <a:fillRect/>
          </a:stretch>
        </p:blipFill>
        <p:spPr bwMode="auto">
          <a:xfrm>
            <a:off x="1214414" y="1357298"/>
            <a:ext cx="5410200" cy="4581525"/>
          </a:xfrm>
          <a:prstGeom prst="rect">
            <a:avLst/>
          </a:prstGeom>
          <a:noFill/>
          <a:ln w="9525">
            <a:noFill/>
            <a:miter lim="800000"/>
            <a:headEnd/>
            <a:tailEnd/>
          </a:ln>
          <a:effectLst/>
        </p:spPr>
      </p:pic>
    </p:spTree>
  </p:cSld>
  <p:clrMapOvr>
    <a:masterClrMapping/>
  </p:clrMapOvr>
  <p:transition>
    <p:wipe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tkfiles.storage.msn.com/x1p4duNwsPlMCyRYGI5LsaoXzbErpo1LWWDKMxKJLfQ7TYzn8JQo_LTX2FFwdc3kX1MsARgFmRyUZ_Fl0RLQCl0gkEWMR7-MVyG244MtB2hPgA"/>
          <p:cNvPicPr>
            <a:picLocks noChangeAspect="1" noChangeArrowheads="1"/>
          </p:cNvPicPr>
          <p:nvPr/>
        </p:nvPicPr>
        <p:blipFill>
          <a:blip r:embed="rId2"/>
          <a:srcRect/>
          <a:stretch>
            <a:fillRect/>
          </a:stretch>
        </p:blipFill>
        <p:spPr bwMode="auto">
          <a:xfrm>
            <a:off x="439236" y="714356"/>
            <a:ext cx="7324133" cy="3309946"/>
          </a:xfrm>
          <a:prstGeom prst="rect">
            <a:avLst/>
          </a:prstGeom>
          <a:noFill/>
        </p:spPr>
      </p:pic>
      <p:sp>
        <p:nvSpPr>
          <p:cNvPr id="2" name="Titolo 1"/>
          <p:cNvSpPr>
            <a:spLocks noGrp="1"/>
          </p:cNvSpPr>
          <p:nvPr>
            <p:ph type="title"/>
          </p:nvPr>
        </p:nvSpPr>
        <p:spPr>
          <a:xfrm>
            <a:off x="457200" y="320040"/>
            <a:ext cx="7239000" cy="537192"/>
          </a:xfrm>
        </p:spPr>
        <p:txBody>
          <a:bodyPr>
            <a:normAutofit fontScale="90000"/>
          </a:bodyPr>
          <a:lstStyle/>
          <a:p>
            <a:r>
              <a:rPr lang="it-IT" dirty="0" smtClean="0"/>
              <a:t>MVP - COLLABORAZIONI</a:t>
            </a:r>
            <a:endParaRPr lang="it-IT" dirty="0"/>
          </a:p>
        </p:txBody>
      </p:sp>
      <p:sp>
        <p:nvSpPr>
          <p:cNvPr id="6" name="CasellaDiTesto 5"/>
          <p:cNvSpPr txBox="1"/>
          <p:nvPr/>
        </p:nvSpPr>
        <p:spPr>
          <a:xfrm>
            <a:off x="357158" y="4286256"/>
            <a:ext cx="7643866" cy="2031325"/>
          </a:xfrm>
          <a:prstGeom prst="rect">
            <a:avLst/>
          </a:prstGeom>
          <a:noFill/>
        </p:spPr>
        <p:txBody>
          <a:bodyPr wrap="square" rtlCol="0">
            <a:spAutoFit/>
          </a:bodyPr>
          <a:lstStyle/>
          <a:p>
            <a:pPr>
              <a:buFont typeface="Arial" pitchFamily="34" charset="0"/>
              <a:buChar char="•"/>
            </a:pPr>
            <a:r>
              <a:rPr lang="it-IT" dirty="0" smtClean="0"/>
              <a:t> Come MVC ma </a:t>
            </a:r>
            <a:r>
              <a:rPr lang="it-IT" dirty="0" err="1" smtClean="0"/>
              <a:t>View</a:t>
            </a:r>
            <a:r>
              <a:rPr lang="it-IT" dirty="0" smtClean="0"/>
              <a:t> e </a:t>
            </a:r>
            <a:r>
              <a:rPr lang="it-IT" dirty="0" err="1" smtClean="0"/>
              <a:t>Model</a:t>
            </a:r>
            <a:r>
              <a:rPr lang="it-IT" dirty="0" smtClean="0"/>
              <a:t> sono completamente separati e ogni interazione avviene attraverso Controller/</a:t>
            </a:r>
            <a:r>
              <a:rPr lang="it-IT" dirty="0" err="1" smtClean="0"/>
              <a:t>Presenter</a:t>
            </a:r>
            <a:endParaRPr lang="it-IT" dirty="0" smtClean="0"/>
          </a:p>
          <a:p>
            <a:pPr>
              <a:buFont typeface="Arial" pitchFamily="34" charset="0"/>
              <a:buChar char="•"/>
            </a:pPr>
            <a:r>
              <a:rPr lang="it-IT" dirty="0" smtClean="0"/>
              <a:t> </a:t>
            </a:r>
            <a:r>
              <a:rPr lang="it-IT" dirty="0" err="1" smtClean="0"/>
              <a:t>Presenter</a:t>
            </a:r>
            <a:r>
              <a:rPr lang="it-IT" dirty="0" smtClean="0"/>
              <a:t> esamina </a:t>
            </a:r>
            <a:r>
              <a:rPr lang="it-IT" dirty="0" err="1" smtClean="0"/>
              <a:t>Model</a:t>
            </a:r>
            <a:r>
              <a:rPr lang="it-IT" dirty="0" smtClean="0"/>
              <a:t> per vedere se il suo stato è cambiato</a:t>
            </a:r>
          </a:p>
          <a:p>
            <a:pPr>
              <a:buFont typeface="Arial" pitchFamily="34" charset="0"/>
              <a:buChar char="•"/>
            </a:pPr>
            <a:r>
              <a:rPr lang="it-IT" dirty="0" smtClean="0"/>
              <a:t> </a:t>
            </a:r>
            <a:r>
              <a:rPr lang="it-IT" dirty="0" err="1" smtClean="0"/>
              <a:t>Presenter</a:t>
            </a:r>
            <a:r>
              <a:rPr lang="it-IT" dirty="0" smtClean="0"/>
              <a:t> notifica a </a:t>
            </a:r>
            <a:r>
              <a:rPr lang="it-IT" dirty="0" err="1" smtClean="0"/>
              <a:t>View</a:t>
            </a:r>
            <a:r>
              <a:rPr lang="it-IT" dirty="0" smtClean="0"/>
              <a:t> i cambiamenti e gli passa i nuovi dati</a:t>
            </a:r>
          </a:p>
          <a:p>
            <a:pPr>
              <a:buFont typeface="Arial" pitchFamily="34" charset="0"/>
              <a:buChar char="•"/>
            </a:pPr>
            <a:r>
              <a:rPr lang="it-IT" dirty="0" smtClean="0"/>
              <a:t> Maggiore disaccoppiamento fra </a:t>
            </a:r>
            <a:r>
              <a:rPr lang="it-IT" dirty="0" err="1" smtClean="0"/>
              <a:t>View</a:t>
            </a:r>
            <a:r>
              <a:rPr lang="it-IT" dirty="0" smtClean="0"/>
              <a:t> e </a:t>
            </a:r>
            <a:r>
              <a:rPr lang="it-IT" dirty="0" err="1" smtClean="0"/>
              <a:t>Model</a:t>
            </a:r>
            <a:endParaRPr lang="it-IT" dirty="0" smtClean="0"/>
          </a:p>
          <a:p>
            <a:pPr>
              <a:buFont typeface="Arial" pitchFamily="34" charset="0"/>
              <a:buChar char="•"/>
            </a:pPr>
            <a:r>
              <a:rPr lang="it-IT" dirty="0" smtClean="0"/>
              <a:t> Aggiunta di interazioni che coinvolgono il controller (che contiene anche la logica di </a:t>
            </a:r>
            <a:r>
              <a:rPr lang="it-IT" dirty="0" err="1" smtClean="0"/>
              <a:t>rendering</a:t>
            </a:r>
            <a:r>
              <a:rPr lang="it-IT" dirty="0" smtClean="0"/>
              <a:t>)</a:t>
            </a:r>
            <a:endParaRPr lang="it-IT" dirty="0"/>
          </a:p>
        </p:txBody>
      </p:sp>
    </p:spTree>
  </p:cSld>
  <p:clrMapOvr>
    <a:masterClrMapping/>
  </p:clrMapOvr>
  <p:transition>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PARTECIPANTI</a:t>
            </a:r>
            <a:endParaRPr lang="it-IT" dirty="0"/>
          </a:p>
        </p:txBody>
      </p:sp>
      <p:sp>
        <p:nvSpPr>
          <p:cNvPr id="3" name="CasellaDiTesto 2"/>
          <p:cNvSpPr txBox="1"/>
          <p:nvPr/>
        </p:nvSpPr>
        <p:spPr>
          <a:xfrm>
            <a:off x="357158" y="1690767"/>
            <a:ext cx="7429552" cy="4524315"/>
          </a:xfrm>
          <a:prstGeom prst="rect">
            <a:avLst/>
          </a:prstGeom>
          <a:noFill/>
        </p:spPr>
        <p:txBody>
          <a:bodyPr wrap="square" rtlCol="0">
            <a:spAutoFit/>
          </a:bodyPr>
          <a:lstStyle/>
          <a:p>
            <a:pPr>
              <a:buBlip>
                <a:blip r:embed="rId2"/>
              </a:buBlip>
            </a:pPr>
            <a:r>
              <a:rPr lang="it-IT" dirty="0" smtClean="0"/>
              <a:t> Rappresentazione del modello adatta all’interazione con l’utente (o alla sola comunicazione dello stato del </a:t>
            </a:r>
            <a:r>
              <a:rPr lang="it-IT" dirty="0" err="1" smtClean="0"/>
              <a:t>Model</a:t>
            </a:r>
            <a:r>
              <a:rPr lang="it-IT" dirty="0" smtClean="0"/>
              <a:t>, ndr)</a:t>
            </a:r>
          </a:p>
          <a:p>
            <a:pPr lvl="1">
              <a:buBlip>
                <a:blip r:embed="rId3"/>
              </a:buBlip>
            </a:pPr>
            <a:r>
              <a:rPr lang="it-IT" dirty="0" smtClean="0"/>
              <a:t> Contiene un riferimento al </a:t>
            </a:r>
            <a:r>
              <a:rPr lang="it-IT" dirty="0" err="1" smtClean="0"/>
              <a:t>Model</a:t>
            </a:r>
            <a:endParaRPr lang="it-IT" dirty="0" smtClean="0"/>
          </a:p>
          <a:p>
            <a:pPr lvl="1">
              <a:buBlip>
                <a:blip r:embed="rId3"/>
              </a:buBlip>
            </a:pPr>
            <a:r>
              <a:rPr lang="it-IT" dirty="0" smtClean="0"/>
              <a:t> Contiene un riferimento al Controller (in Java </a:t>
            </a:r>
            <a:r>
              <a:rPr lang="it-IT" dirty="0" err="1" smtClean="0"/>
              <a:t>View</a:t>
            </a:r>
            <a:r>
              <a:rPr lang="it-IT" dirty="0" smtClean="0"/>
              <a:t> e Controller possono essere messi nella stessa classe)</a:t>
            </a:r>
          </a:p>
          <a:p>
            <a:pPr lvl="1">
              <a:buBlip>
                <a:blip r:embed="rId3"/>
              </a:buBlip>
            </a:pPr>
            <a:r>
              <a:rPr lang="it-IT" dirty="0" smtClean="0"/>
              <a:t> In caso di utilizzo del pattern “</a:t>
            </a:r>
            <a:r>
              <a:rPr lang="it-IT" dirty="0" err="1" smtClean="0"/>
              <a:t>Observer</a:t>
            </a:r>
            <a:r>
              <a:rPr lang="it-IT" dirty="0" smtClean="0"/>
              <a:t>” è un </a:t>
            </a:r>
            <a:r>
              <a:rPr lang="it-IT" dirty="0" err="1" smtClean="0"/>
              <a:t>subscriber</a:t>
            </a:r>
            <a:r>
              <a:rPr lang="it-IT" dirty="0" smtClean="0"/>
              <a:t> di </a:t>
            </a:r>
            <a:r>
              <a:rPr lang="it-IT" dirty="0" err="1" smtClean="0"/>
              <a:t>Model</a:t>
            </a:r>
            <a:endParaRPr lang="it-IT" dirty="0" smtClean="0"/>
          </a:p>
          <a:p>
            <a:pPr lvl="1">
              <a:buBlip>
                <a:blip r:embed="rId2"/>
              </a:buBlip>
            </a:pPr>
            <a:endParaRPr lang="it-IT" dirty="0" smtClean="0"/>
          </a:p>
          <a:p>
            <a:pPr>
              <a:buBlip>
                <a:blip r:embed="rId2"/>
              </a:buBlip>
            </a:pPr>
            <a:r>
              <a:rPr lang="it-IT" dirty="0" smtClean="0"/>
              <a:t> Garantisce che il suo stato rifletta quello del </a:t>
            </a:r>
            <a:r>
              <a:rPr lang="it-IT" dirty="0" err="1" smtClean="0"/>
              <a:t>model</a:t>
            </a:r>
            <a:r>
              <a:rPr lang="it-IT" dirty="0" smtClean="0"/>
              <a:t> a cui è associata. Qualora lo stato del </a:t>
            </a:r>
            <a:r>
              <a:rPr lang="it-IT" dirty="0" err="1" smtClean="0"/>
              <a:t>model</a:t>
            </a:r>
            <a:r>
              <a:rPr lang="it-IT" dirty="0" smtClean="0"/>
              <a:t> cambiasse, una notifica ne permetterebbe l’aggiornamento.</a:t>
            </a:r>
          </a:p>
          <a:p>
            <a:pPr>
              <a:buBlip>
                <a:blip r:embed="rId2"/>
              </a:buBlip>
            </a:pPr>
            <a:endParaRPr lang="it-IT" dirty="0" smtClean="0"/>
          </a:p>
          <a:p>
            <a:pPr>
              <a:buBlip>
                <a:blip r:embed="rId2"/>
              </a:buBlip>
            </a:pPr>
            <a:r>
              <a:rPr lang="it-IT" dirty="0" smtClean="0"/>
              <a:t> Possono coesistere viste multiple di un solo </a:t>
            </a:r>
            <a:r>
              <a:rPr lang="it-IT" dirty="0" err="1" smtClean="0"/>
              <a:t>model</a:t>
            </a:r>
            <a:r>
              <a:rPr lang="it-IT" dirty="0" smtClean="0"/>
              <a:t> per scopi diversi</a:t>
            </a:r>
          </a:p>
          <a:p>
            <a:pPr lvl="1">
              <a:buBlip>
                <a:blip r:embed="rId3"/>
              </a:buBlip>
            </a:pPr>
            <a:r>
              <a:rPr lang="it-IT" dirty="0" smtClean="0"/>
              <a:t> </a:t>
            </a:r>
            <a:r>
              <a:rPr lang="it-IT" dirty="0" err="1" smtClean="0"/>
              <a:t>Observer</a:t>
            </a:r>
            <a:r>
              <a:rPr lang="it-IT" dirty="0" smtClean="0"/>
              <a:t> permette il </a:t>
            </a:r>
            <a:r>
              <a:rPr lang="it-IT" dirty="0" err="1" smtClean="0"/>
              <a:t>broadcasting</a:t>
            </a:r>
            <a:r>
              <a:rPr lang="it-IT" dirty="0" smtClean="0"/>
              <a:t> delle modifiche al </a:t>
            </a:r>
            <a:r>
              <a:rPr lang="it-IT" dirty="0" err="1" smtClean="0"/>
              <a:t>model</a:t>
            </a:r>
            <a:endParaRPr lang="it-IT" dirty="0" smtClean="0"/>
          </a:p>
          <a:p>
            <a:endParaRPr lang="it-IT" dirty="0" smtClean="0"/>
          </a:p>
          <a:p>
            <a:endParaRPr lang="it-IT" dirty="0" smtClean="0"/>
          </a:p>
        </p:txBody>
      </p:sp>
      <p:sp>
        <p:nvSpPr>
          <p:cNvPr id="4" name="CasellaDiTesto 3"/>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VIEW</a:t>
            </a:r>
          </a:p>
        </p:txBody>
      </p:sp>
    </p:spTree>
  </p:cSld>
  <p:clrMapOvr>
    <a:masterClrMapping/>
  </p:clrMapOvr>
  <p:transition>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PARTECIPANTI</a:t>
            </a:r>
            <a:endParaRPr lang="it-IT" dirty="0"/>
          </a:p>
        </p:txBody>
      </p:sp>
      <p:sp>
        <p:nvSpPr>
          <p:cNvPr id="3" name="CasellaDiTesto 2"/>
          <p:cNvSpPr txBox="1"/>
          <p:nvPr/>
        </p:nvSpPr>
        <p:spPr>
          <a:xfrm>
            <a:off x="357158" y="1772371"/>
            <a:ext cx="7429552" cy="3170099"/>
          </a:xfrm>
          <a:prstGeom prst="rect">
            <a:avLst/>
          </a:prstGeom>
          <a:noFill/>
        </p:spPr>
        <p:txBody>
          <a:bodyPr wrap="square" rtlCol="0">
            <a:spAutoFit/>
          </a:bodyPr>
          <a:lstStyle/>
          <a:p>
            <a:pPr>
              <a:buBlip>
                <a:blip r:embed="rId2"/>
              </a:buBlip>
            </a:pPr>
            <a:r>
              <a:rPr lang="it-IT" sz="2000" dirty="0" smtClean="0"/>
              <a:t> Processa e risponde agli eventi, tipicamente azioni dell’utente, e può agire modificando lo stato del </a:t>
            </a:r>
            <a:r>
              <a:rPr lang="it-IT" sz="2000" dirty="0" err="1" smtClean="0"/>
              <a:t>model</a:t>
            </a:r>
            <a:endParaRPr lang="it-IT" sz="2000" dirty="0" smtClean="0"/>
          </a:p>
          <a:p>
            <a:pPr lvl="1">
              <a:buBlip>
                <a:blip r:embed="rId3"/>
              </a:buBlip>
            </a:pPr>
            <a:r>
              <a:rPr lang="it-IT" sz="2000" dirty="0" smtClean="0"/>
              <a:t> Contiene un riferimento al </a:t>
            </a:r>
            <a:r>
              <a:rPr lang="it-IT" sz="2000" dirty="0" err="1" smtClean="0"/>
              <a:t>model</a:t>
            </a:r>
            <a:endParaRPr lang="it-IT" sz="2000" dirty="0" smtClean="0"/>
          </a:p>
          <a:p>
            <a:pPr lvl="1">
              <a:buBlip>
                <a:blip r:embed="rId3"/>
              </a:buBlip>
            </a:pPr>
            <a:r>
              <a:rPr lang="it-IT" sz="2000" dirty="0" smtClean="0"/>
              <a:t> Contiene un riferimento alla </a:t>
            </a:r>
            <a:r>
              <a:rPr lang="it-IT" sz="2000" dirty="0" err="1" smtClean="0"/>
              <a:t>view</a:t>
            </a:r>
            <a:endParaRPr lang="it-IT" sz="2000" dirty="0" smtClean="0"/>
          </a:p>
          <a:p>
            <a:pPr lvl="1">
              <a:buBlip>
                <a:blip r:embed="rId3"/>
              </a:buBlip>
            </a:pPr>
            <a:r>
              <a:rPr lang="it-IT" sz="2000" dirty="0" smtClean="0"/>
              <a:t> Ottiene gli input dalla </a:t>
            </a:r>
            <a:r>
              <a:rPr lang="it-IT" sz="2000" dirty="0" err="1" smtClean="0"/>
              <a:t>view</a:t>
            </a:r>
            <a:r>
              <a:rPr lang="it-IT" sz="2000" dirty="0" smtClean="0"/>
              <a:t> associata e li mappa in richieste verso il </a:t>
            </a:r>
            <a:r>
              <a:rPr lang="it-IT" sz="2000" dirty="0" err="1" smtClean="0"/>
              <a:t>model</a:t>
            </a:r>
            <a:endParaRPr lang="it-IT" sz="2000" dirty="0" smtClean="0"/>
          </a:p>
          <a:p>
            <a:pPr lvl="1"/>
            <a:endParaRPr lang="it-IT" sz="2000" dirty="0" smtClean="0"/>
          </a:p>
          <a:p>
            <a:pPr>
              <a:buBlip>
                <a:blip r:embed="rId2"/>
              </a:buBlip>
            </a:pPr>
            <a:r>
              <a:rPr lang="it-IT" sz="2000" dirty="0" smtClean="0"/>
              <a:t> Permette di modificare il comportamento del sistema in relazione alle azioni dell’utente</a:t>
            </a:r>
          </a:p>
          <a:p>
            <a:endParaRPr lang="it-IT" sz="2000" dirty="0" smtClean="0"/>
          </a:p>
        </p:txBody>
      </p:sp>
      <p:sp>
        <p:nvSpPr>
          <p:cNvPr id="4" name="CasellaDiTesto 3"/>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CONTROLLER</a:t>
            </a:r>
          </a:p>
        </p:txBody>
      </p:sp>
    </p:spTree>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INTRODUZIONE</a:t>
            </a:r>
            <a:endParaRPr lang="it-IT" dirty="0"/>
          </a:p>
        </p:txBody>
      </p:sp>
      <p:sp>
        <p:nvSpPr>
          <p:cNvPr id="3" name="CasellaDiTesto 2"/>
          <p:cNvSpPr txBox="1"/>
          <p:nvPr/>
        </p:nvSpPr>
        <p:spPr>
          <a:xfrm>
            <a:off x="357158" y="1648414"/>
            <a:ext cx="7286676" cy="1323439"/>
          </a:xfrm>
          <a:prstGeom prst="rect">
            <a:avLst/>
          </a:prstGeom>
          <a:noFill/>
        </p:spPr>
        <p:txBody>
          <a:bodyPr wrap="square" rtlCol="0">
            <a:spAutoFit/>
          </a:bodyPr>
          <a:lstStyle/>
          <a:p>
            <a:pPr>
              <a:buFont typeface="Arial" pitchFamily="34" charset="0"/>
              <a:buChar char="•"/>
            </a:pPr>
            <a:r>
              <a:rPr lang="it-IT" sz="2000" dirty="0" smtClean="0"/>
              <a:t> MVC è stato presentato per la prima volta da </a:t>
            </a:r>
            <a:r>
              <a:rPr lang="it-IT" sz="2000" dirty="0" err="1" smtClean="0"/>
              <a:t>Trygve</a:t>
            </a:r>
            <a:r>
              <a:rPr lang="it-IT" sz="2000" dirty="0" smtClean="0"/>
              <a:t> </a:t>
            </a:r>
            <a:r>
              <a:rPr lang="it-IT" sz="2000" dirty="0" err="1" smtClean="0"/>
              <a:t>Reenskaug</a:t>
            </a:r>
            <a:r>
              <a:rPr lang="it-IT" sz="2000" dirty="0" smtClean="0"/>
              <a:t> ed è nato nell’ambito del progetto Xerox PARC in </a:t>
            </a:r>
            <a:r>
              <a:rPr lang="it-IT" sz="2000" dirty="0" err="1" smtClean="0"/>
              <a:t>Smalltalk</a:t>
            </a:r>
            <a:r>
              <a:rPr lang="it-IT" sz="2000" dirty="0" smtClean="0"/>
              <a:t> 80. (</a:t>
            </a:r>
            <a:r>
              <a:rPr lang="en-US" sz="2000" i="1" dirty="0" smtClean="0"/>
              <a:t>Applications Programming in Smalltalk-80: How to use Model-View-Controller).</a:t>
            </a:r>
            <a:endParaRPr lang="it-IT" sz="2000" dirty="0"/>
          </a:p>
        </p:txBody>
      </p:sp>
      <p:sp>
        <p:nvSpPr>
          <p:cNvPr id="4" name="CasellaDiTesto 3"/>
          <p:cNvSpPr txBox="1"/>
          <p:nvPr/>
        </p:nvSpPr>
        <p:spPr>
          <a:xfrm>
            <a:off x="285720" y="2428868"/>
            <a:ext cx="7429552" cy="369332"/>
          </a:xfrm>
          <a:prstGeom prst="rect">
            <a:avLst/>
          </a:prstGeom>
          <a:noFill/>
        </p:spPr>
        <p:txBody>
          <a:bodyPr wrap="square" rtlCol="0">
            <a:spAutoFit/>
          </a:bodyPr>
          <a:lstStyle/>
          <a:p>
            <a:endParaRPr lang="it-IT" dirty="0"/>
          </a:p>
        </p:txBody>
      </p:sp>
      <p:sp>
        <p:nvSpPr>
          <p:cNvPr id="5" name="CasellaDiTesto 4"/>
          <p:cNvSpPr txBox="1"/>
          <p:nvPr/>
        </p:nvSpPr>
        <p:spPr>
          <a:xfrm>
            <a:off x="428596" y="3512296"/>
            <a:ext cx="7286676" cy="707886"/>
          </a:xfrm>
          <a:prstGeom prst="rect">
            <a:avLst/>
          </a:prstGeom>
          <a:noFill/>
        </p:spPr>
        <p:txBody>
          <a:bodyPr wrap="square" rtlCol="0">
            <a:spAutoFit/>
          </a:bodyPr>
          <a:lstStyle/>
          <a:p>
            <a:pPr>
              <a:buFont typeface="Arial" pitchFamily="34" charset="0"/>
              <a:buChar char="•"/>
            </a:pPr>
            <a:r>
              <a:rPr lang="it-IT" sz="2000" dirty="0" smtClean="0"/>
              <a:t> Esistono diverse derivazioni di MVC (una delle più famose, adottata da Microsoft, è la </a:t>
            </a:r>
            <a:r>
              <a:rPr lang="it-IT" sz="2000" dirty="0" err="1" smtClean="0"/>
              <a:t>Model-View-Presenter</a:t>
            </a:r>
            <a:r>
              <a:rPr lang="it-IT" sz="2000" dirty="0" smtClean="0"/>
              <a:t>)</a:t>
            </a:r>
            <a:endParaRPr lang="it-IT" sz="2000" dirty="0"/>
          </a:p>
        </p:txBody>
      </p:sp>
      <p:sp>
        <p:nvSpPr>
          <p:cNvPr id="6" name="CasellaDiTesto 5"/>
          <p:cNvSpPr txBox="1"/>
          <p:nvPr/>
        </p:nvSpPr>
        <p:spPr>
          <a:xfrm>
            <a:off x="428596" y="4720248"/>
            <a:ext cx="7286676" cy="1015663"/>
          </a:xfrm>
          <a:prstGeom prst="rect">
            <a:avLst/>
          </a:prstGeom>
          <a:noFill/>
        </p:spPr>
        <p:txBody>
          <a:bodyPr wrap="square" rtlCol="0">
            <a:spAutoFit/>
          </a:bodyPr>
          <a:lstStyle/>
          <a:p>
            <a:pPr>
              <a:buFont typeface="Arial" pitchFamily="34" charset="0"/>
              <a:buChar char="•"/>
            </a:pPr>
            <a:r>
              <a:rPr lang="it-IT" sz="2000" dirty="0" smtClean="0"/>
              <a:t> Novembre 2002: W3C adotta la struttura di MVC come parte della sua architettura </a:t>
            </a:r>
            <a:r>
              <a:rPr lang="it-IT" sz="2000" dirty="0" err="1" smtClean="0"/>
              <a:t>Xforms</a:t>
            </a:r>
            <a:r>
              <a:rPr lang="it-IT" sz="2000" dirty="0" smtClean="0"/>
              <a:t>. Queste specifiche sono state integrate nell’XHTML 2.0.</a:t>
            </a:r>
            <a:endParaRPr lang="it-IT" sz="2000"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STRUTTURA</a:t>
            </a:r>
            <a:endParaRPr lang="it-IT" dirty="0"/>
          </a:p>
        </p:txBody>
      </p:sp>
      <p:pic>
        <p:nvPicPr>
          <p:cNvPr id="63490" name="Picture 2" descr="http://www.claudiodesio.com/ooa&amp;d/images/MVC_Model.gif"/>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1470" y="1826255"/>
            <a:ext cx="8286777" cy="4317389"/>
          </a:xfrm>
          <a:prstGeom prst="rect">
            <a:avLst/>
          </a:prstGeom>
          <a:noFill/>
        </p:spPr>
      </p:pic>
      <p:sp>
        <p:nvSpPr>
          <p:cNvPr id="14" name="CasellaDiTesto 13"/>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UN POSSIBILE DIAGRAMMA DELLE CLASSI</a:t>
            </a:r>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CONSEGUENZE</a:t>
            </a:r>
            <a:endParaRPr lang="it-IT" dirty="0"/>
          </a:p>
        </p:txBody>
      </p:sp>
      <p:sp>
        <p:nvSpPr>
          <p:cNvPr id="3" name="CasellaDiTesto 2"/>
          <p:cNvSpPr txBox="1"/>
          <p:nvPr/>
        </p:nvSpPr>
        <p:spPr>
          <a:xfrm>
            <a:off x="357158" y="1357298"/>
            <a:ext cx="7429552" cy="4708981"/>
          </a:xfrm>
          <a:prstGeom prst="rect">
            <a:avLst/>
          </a:prstGeom>
          <a:noFill/>
        </p:spPr>
        <p:txBody>
          <a:bodyPr wrap="square" rtlCol="0">
            <a:spAutoFit/>
          </a:bodyPr>
          <a:lstStyle/>
          <a:p>
            <a:pPr>
              <a:buBlip>
                <a:blip r:embed="rId2"/>
              </a:buBlip>
            </a:pPr>
            <a:r>
              <a:rPr lang="it-IT" sz="2000" dirty="0" smtClean="0"/>
              <a:t> </a:t>
            </a:r>
            <a:r>
              <a:rPr lang="it-IT" sz="2000" b="1" dirty="0" smtClean="0"/>
              <a:t>Riuso dei componenti del </a:t>
            </a:r>
            <a:r>
              <a:rPr lang="it-IT" sz="2000" b="1" dirty="0" err="1" smtClean="0"/>
              <a:t>Model</a:t>
            </a:r>
            <a:r>
              <a:rPr lang="it-IT" sz="2000" b="1" dirty="0" smtClean="0"/>
              <a:t>. </a:t>
            </a:r>
          </a:p>
          <a:p>
            <a:pPr lvl="1" algn="just">
              <a:buBlip>
                <a:blip r:embed="rId3"/>
              </a:buBlip>
            </a:pPr>
            <a:r>
              <a:rPr lang="it-IT" sz="2000" dirty="0" smtClean="0"/>
              <a:t> La separazione tra </a:t>
            </a:r>
            <a:r>
              <a:rPr lang="it-IT" sz="2000" dirty="0" err="1" smtClean="0"/>
              <a:t>Model</a:t>
            </a:r>
            <a:r>
              <a:rPr lang="it-IT" sz="2000" dirty="0" smtClean="0"/>
              <a:t> e </a:t>
            </a:r>
            <a:r>
              <a:rPr lang="it-IT" sz="2000" dirty="0" err="1" smtClean="0"/>
              <a:t>View</a:t>
            </a:r>
            <a:r>
              <a:rPr lang="it-IT" sz="2000" dirty="0" smtClean="0"/>
              <a:t> permette a diverse GUI di utilizzare lo stesso </a:t>
            </a:r>
            <a:r>
              <a:rPr lang="it-IT" sz="2000" dirty="0" err="1" smtClean="0"/>
              <a:t>Model</a:t>
            </a:r>
            <a:r>
              <a:rPr lang="it-IT" sz="2000" dirty="0" smtClean="0"/>
              <a:t>. Conseguentemente, i componenti del </a:t>
            </a:r>
            <a:r>
              <a:rPr lang="it-IT" sz="2000" dirty="0" err="1" smtClean="0"/>
              <a:t>Model</a:t>
            </a:r>
            <a:r>
              <a:rPr lang="it-IT" sz="2000" dirty="0" smtClean="0"/>
              <a:t> sono più semplici da implementare testare e </a:t>
            </a:r>
            <a:r>
              <a:rPr lang="it-IT" sz="2000" dirty="0" err="1" smtClean="0"/>
              <a:t>manutenere</a:t>
            </a:r>
            <a:r>
              <a:rPr lang="it-IT" sz="2000" dirty="0" smtClean="0"/>
              <a:t>, giacché tutti gli accessi passano tramite questi componenti.</a:t>
            </a:r>
          </a:p>
          <a:p>
            <a:pPr lvl="1">
              <a:buBlip>
                <a:blip r:embed="rId3"/>
              </a:buBlip>
            </a:pPr>
            <a:endParaRPr lang="it-IT" sz="2000" dirty="0" smtClean="0"/>
          </a:p>
          <a:p>
            <a:pPr>
              <a:buBlip>
                <a:blip r:embed="rId2"/>
              </a:buBlip>
            </a:pPr>
            <a:r>
              <a:rPr lang="it-IT" sz="2000" dirty="0" smtClean="0"/>
              <a:t> </a:t>
            </a:r>
            <a:r>
              <a:rPr lang="it-IT" sz="2000" b="1" dirty="0" smtClean="0"/>
              <a:t>Supporto più semplice per nuovi tipi di client</a:t>
            </a:r>
          </a:p>
          <a:p>
            <a:pPr lvl="1">
              <a:buBlip>
                <a:blip r:embed="rId3"/>
              </a:buBlip>
            </a:pPr>
            <a:r>
              <a:rPr lang="it-IT" sz="2000" dirty="0" smtClean="0"/>
              <a:t> basterà creare </a:t>
            </a:r>
            <a:r>
              <a:rPr lang="it-IT" sz="2000" dirty="0" err="1" smtClean="0"/>
              <a:t>View</a:t>
            </a:r>
            <a:r>
              <a:rPr lang="it-IT" sz="2000" dirty="0" smtClean="0"/>
              <a:t> e Controller per interfacciarsi ad un </a:t>
            </a:r>
            <a:r>
              <a:rPr lang="it-IT" sz="2000" dirty="0" err="1" smtClean="0"/>
              <a:t>Model</a:t>
            </a:r>
            <a:r>
              <a:rPr lang="it-IT" sz="2000" dirty="0" smtClean="0"/>
              <a:t> già implementato.</a:t>
            </a:r>
          </a:p>
          <a:p>
            <a:pPr lvl="1">
              <a:buBlip>
                <a:blip r:embed="rId3"/>
              </a:buBlip>
            </a:pPr>
            <a:endParaRPr lang="it-IT" sz="2000" dirty="0" smtClean="0"/>
          </a:p>
          <a:p>
            <a:pPr>
              <a:buBlip>
                <a:blip r:embed="rId2"/>
              </a:buBlip>
            </a:pPr>
            <a:r>
              <a:rPr lang="it-IT" sz="2000" dirty="0" smtClean="0"/>
              <a:t> </a:t>
            </a:r>
            <a:r>
              <a:rPr lang="it-IT" sz="2000" b="1" dirty="0" smtClean="0"/>
              <a:t>Complessità notevole della progettazione. </a:t>
            </a:r>
          </a:p>
          <a:p>
            <a:pPr lvl="1">
              <a:buBlip>
                <a:blip r:embed="rId3"/>
              </a:buBlip>
            </a:pPr>
            <a:r>
              <a:rPr lang="it-IT" sz="2000" dirty="0" smtClean="0"/>
              <a:t> introduzione di molte classi extra, ed interazioni tutt'altro che scontate</a:t>
            </a:r>
          </a:p>
          <a:p>
            <a:endParaRPr lang="it-IT" sz="2000" dirty="0" smtClean="0"/>
          </a:p>
        </p:txBody>
      </p:sp>
      <p:sp>
        <p:nvSpPr>
          <p:cNvPr id="5" name="CasellaDiTesto 4"/>
          <p:cNvSpPr txBox="1"/>
          <p:nvPr/>
        </p:nvSpPr>
        <p:spPr>
          <a:xfrm>
            <a:off x="4857752" y="6581025"/>
            <a:ext cx="3214710" cy="276999"/>
          </a:xfrm>
          <a:prstGeom prst="rect">
            <a:avLst/>
          </a:prstGeom>
          <a:noFill/>
        </p:spPr>
        <p:txBody>
          <a:bodyPr wrap="square" rtlCol="0">
            <a:spAutoFit/>
          </a:bodyPr>
          <a:lstStyle/>
          <a:p>
            <a:r>
              <a:rPr lang="it-IT" sz="1200" dirty="0" smtClean="0">
                <a:latin typeface="Arial" pitchFamily="34" charset="0"/>
                <a:cs typeface="Arial" pitchFamily="34" charset="0"/>
              </a:rPr>
              <a:t>http://www.claudiodesio.com/</a:t>
            </a:r>
            <a:r>
              <a:rPr lang="it-IT" sz="1200" dirty="0" err="1" smtClean="0">
                <a:latin typeface="Arial" pitchFamily="34" charset="0"/>
                <a:cs typeface="Arial" pitchFamily="34" charset="0"/>
              </a:rPr>
              <a:t>ooa&amp;d</a:t>
            </a:r>
            <a:r>
              <a:rPr lang="it-IT" sz="1200" dirty="0" smtClean="0">
                <a:latin typeface="Arial" pitchFamily="34" charset="0"/>
                <a:cs typeface="Arial" pitchFamily="34" charset="0"/>
              </a:rPr>
              <a:t>/</a:t>
            </a:r>
            <a:r>
              <a:rPr lang="it-IT" sz="1200" dirty="0" err="1" smtClean="0">
                <a:latin typeface="Arial" pitchFamily="34" charset="0"/>
                <a:cs typeface="Arial" pitchFamily="34" charset="0"/>
              </a:rPr>
              <a:t>mvc.htm</a:t>
            </a:r>
            <a:endParaRPr lang="it-IT" sz="1200" dirty="0">
              <a:latin typeface="Arial" pitchFamily="34" charset="0"/>
              <a:cs typeface="Arial" pitchFamily="34" charset="0"/>
            </a:endParaRPr>
          </a:p>
        </p:txBody>
      </p:sp>
    </p:spTree>
  </p:cSld>
  <p:clrMapOvr>
    <a:masterClrMapping/>
  </p:clrMapOvr>
  <p:transition>
    <p:blind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ESEMPIO</a:t>
            </a:r>
            <a:endParaRPr lang="it-IT" dirty="0"/>
          </a:p>
        </p:txBody>
      </p:sp>
      <p:sp>
        <p:nvSpPr>
          <p:cNvPr id="3" name="CasellaDiTesto 2"/>
          <p:cNvSpPr txBox="1"/>
          <p:nvPr/>
        </p:nvSpPr>
        <p:spPr>
          <a:xfrm>
            <a:off x="357158" y="857232"/>
            <a:ext cx="7500990" cy="3139321"/>
          </a:xfrm>
          <a:prstGeom prst="rect">
            <a:avLst/>
          </a:prstGeom>
          <a:noFill/>
        </p:spPr>
        <p:txBody>
          <a:bodyPr wrap="square" rtlCol="0">
            <a:spAutoFit/>
          </a:bodyPr>
          <a:lstStyle/>
          <a:p>
            <a:r>
              <a:rPr lang="it-IT" dirty="0" smtClean="0"/>
              <a:t>Si vuole realizzare un’applicazione che permetta di impostare il termostato di una caldaia.</a:t>
            </a:r>
          </a:p>
          <a:p>
            <a:endParaRPr lang="it-IT" dirty="0" smtClean="0"/>
          </a:p>
          <a:p>
            <a:r>
              <a:rPr lang="it-IT"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REQUISITI:</a:t>
            </a:r>
          </a:p>
          <a:p>
            <a:pPr>
              <a:buBlip>
                <a:blip r:embed="rId2"/>
              </a:buBlip>
            </a:pPr>
            <a:r>
              <a:rPr lang="it-IT" dirty="0" smtClean="0"/>
              <a:t> L’applicazione deve permettere la visualizzazione e la modifica delle impostazioni del termostato in due finestre separate con differenti unità di misura per la temperatura (gradi Celsius e </a:t>
            </a:r>
            <a:r>
              <a:rPr lang="it-IT" dirty="0" err="1" smtClean="0"/>
              <a:t>Fahreneit</a:t>
            </a:r>
            <a:r>
              <a:rPr lang="it-IT" dirty="0" smtClean="0"/>
              <a:t>).</a:t>
            </a:r>
          </a:p>
          <a:p>
            <a:pPr>
              <a:buBlip>
                <a:blip r:embed="rId2"/>
              </a:buBlip>
            </a:pPr>
            <a:r>
              <a:rPr lang="it-IT" dirty="0" smtClean="0"/>
              <a:t> Un eventuale cambiamento delle impostazioni del termostato da una delle due finestre deve essere immediatamente propagato anche all’altra finestra.</a:t>
            </a:r>
            <a:endParaRPr lang="it-IT" dirty="0"/>
          </a:p>
        </p:txBody>
      </p:sp>
      <p:pic>
        <p:nvPicPr>
          <p:cNvPr id="37890" name="Picture 2"/>
          <p:cNvPicPr>
            <a:picLocks noChangeAspect="1" noChangeArrowheads="1"/>
          </p:cNvPicPr>
          <p:nvPr/>
        </p:nvPicPr>
        <p:blipFill>
          <a:blip r:embed="rId3"/>
          <a:srcRect/>
          <a:stretch>
            <a:fillRect/>
          </a:stretch>
        </p:blipFill>
        <p:spPr bwMode="auto">
          <a:xfrm>
            <a:off x="428596" y="4214818"/>
            <a:ext cx="3286148" cy="1314460"/>
          </a:xfrm>
          <a:prstGeom prst="rect">
            <a:avLst/>
          </a:prstGeom>
          <a:noFill/>
          <a:ln w="9525">
            <a:noFill/>
            <a:miter lim="800000"/>
            <a:headEnd/>
            <a:tailEnd/>
          </a:ln>
          <a:effectLst/>
        </p:spPr>
      </p:pic>
      <p:pic>
        <p:nvPicPr>
          <p:cNvPr id="37891" name="Picture 3"/>
          <p:cNvPicPr>
            <a:picLocks noChangeAspect="1" noChangeArrowheads="1"/>
          </p:cNvPicPr>
          <p:nvPr/>
        </p:nvPicPr>
        <p:blipFill>
          <a:blip r:embed="rId4"/>
          <a:srcRect/>
          <a:stretch>
            <a:fillRect/>
          </a:stretch>
        </p:blipFill>
        <p:spPr bwMode="auto">
          <a:xfrm>
            <a:off x="4500562" y="5072074"/>
            <a:ext cx="3286148" cy="1314459"/>
          </a:xfrm>
          <a:prstGeom prst="rect">
            <a:avLst/>
          </a:prstGeom>
          <a:noFill/>
          <a:ln w="9525">
            <a:noFill/>
            <a:miter lim="800000"/>
            <a:headEnd/>
            <a:tailEnd/>
          </a:ln>
          <a:effectLst/>
        </p:spPr>
      </p:pic>
      <p:sp>
        <p:nvSpPr>
          <p:cNvPr id="6" name="Rettangolo 5"/>
          <p:cNvSpPr/>
          <p:nvPr/>
        </p:nvSpPr>
        <p:spPr>
          <a:xfrm>
            <a:off x="0" y="6581001"/>
            <a:ext cx="4572000" cy="276999"/>
          </a:xfrm>
          <a:prstGeom prst="rect">
            <a:avLst/>
          </a:prstGeom>
        </p:spPr>
        <p:txBody>
          <a:bodyPr>
            <a:spAutoFit/>
          </a:bodyPr>
          <a:lstStyle/>
          <a:p>
            <a:r>
              <a:rPr lang="it-IT" sz="1200" dirty="0" smtClean="0">
                <a:latin typeface="Arial" pitchFamily="34" charset="0"/>
                <a:cs typeface="Arial" pitchFamily="34" charset="0"/>
              </a:rPr>
              <a:t>http://pclc.pace.edu/~bergin/mvc/mvcgui.html</a:t>
            </a:r>
            <a:endParaRPr lang="it-IT" sz="1200" dirty="0">
              <a:latin typeface="Arial" pitchFamily="34" charset="0"/>
              <a:cs typeface="Arial" pitchFamily="34" charset="0"/>
            </a:endParaRPr>
          </a:p>
        </p:txBody>
      </p:sp>
    </p:spTree>
  </p:cSld>
  <p:clrMapOvr>
    <a:masterClrMapping/>
  </p:clrMapOvr>
  <p:transition>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a:t>
            </a:r>
            <a:r>
              <a:rPr lang="it-IT" dirty="0" err="1" smtClean="0"/>
              <a:t>MVCTemp</a:t>
            </a:r>
            <a:endParaRPr lang="it-IT" dirty="0"/>
          </a:p>
        </p:txBody>
      </p:sp>
      <p:sp>
        <p:nvSpPr>
          <p:cNvPr id="3" name="CasellaDiTesto 2"/>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DIAGRAMMA DELLE CLASSI</a:t>
            </a:r>
          </a:p>
        </p:txBody>
      </p:sp>
      <p:sp>
        <p:nvSpPr>
          <p:cNvPr id="5" name="CasellaDiTesto 4"/>
          <p:cNvSpPr txBox="1"/>
          <p:nvPr/>
        </p:nvSpPr>
        <p:spPr>
          <a:xfrm>
            <a:off x="571472" y="2714620"/>
            <a:ext cx="7215238" cy="1200329"/>
          </a:xfrm>
          <a:prstGeom prst="rect">
            <a:avLst/>
          </a:prstGeom>
          <a:noFill/>
        </p:spPr>
        <p:txBody>
          <a:bodyPr wrap="square" rtlCol="0">
            <a:spAutoFit/>
          </a:bodyPr>
          <a:lstStyle/>
          <a:p>
            <a:r>
              <a:rPr lang="it-IT" dirty="0" smtClean="0"/>
              <a:t>Esso è rappresentato dalla classe </a:t>
            </a:r>
            <a:r>
              <a:rPr lang="it-IT" dirty="0" err="1" smtClean="0"/>
              <a:t>TemperatureModel</a:t>
            </a:r>
            <a:r>
              <a:rPr lang="it-IT" dirty="0" smtClean="0"/>
              <a:t> che “</a:t>
            </a:r>
            <a:r>
              <a:rPr lang="it-IT" dirty="0" err="1" smtClean="0"/>
              <a:t>inclapsula</a:t>
            </a:r>
            <a:r>
              <a:rPr lang="it-IT" dirty="0" smtClean="0"/>
              <a:t>” la data </a:t>
            </a:r>
            <a:r>
              <a:rPr lang="it-IT" dirty="0" err="1" smtClean="0"/>
              <a:t>logic</a:t>
            </a:r>
            <a:r>
              <a:rPr lang="it-IT" dirty="0" smtClean="0"/>
              <a:t> (nell’attributo </a:t>
            </a:r>
            <a:r>
              <a:rPr lang="it-IT" dirty="0" err="1" smtClean="0"/>
              <a:t>TemperatureF</a:t>
            </a:r>
            <a:r>
              <a:rPr lang="it-IT" dirty="0" smtClean="0"/>
              <a:t>) e la business </a:t>
            </a:r>
            <a:r>
              <a:rPr lang="it-IT" dirty="0" err="1" smtClean="0"/>
              <a:t>logic</a:t>
            </a:r>
            <a:r>
              <a:rPr lang="it-IT" dirty="0" smtClean="0"/>
              <a:t> (quando fa la conversione da gradi </a:t>
            </a:r>
            <a:r>
              <a:rPr lang="it-IT" dirty="0" err="1" smtClean="0"/>
              <a:t>Fahreneit</a:t>
            </a:r>
            <a:r>
              <a:rPr lang="it-IT" dirty="0" smtClean="0"/>
              <a:t> a gradi Celsius)</a:t>
            </a:r>
            <a:endParaRPr lang="it-IT" dirty="0"/>
          </a:p>
        </p:txBody>
      </p:sp>
      <p:sp>
        <p:nvSpPr>
          <p:cNvPr id="6" name="CasellaDiTesto 5"/>
          <p:cNvSpPr txBox="1"/>
          <p:nvPr/>
        </p:nvSpPr>
        <p:spPr>
          <a:xfrm>
            <a:off x="500034" y="1428736"/>
            <a:ext cx="7286676" cy="923330"/>
          </a:xfrm>
          <a:prstGeom prst="rect">
            <a:avLst/>
          </a:prstGeom>
          <a:noFill/>
        </p:spPr>
        <p:txBody>
          <a:bodyPr wrap="square" rtlCol="0">
            <a:spAutoFit/>
          </a:bodyPr>
          <a:lstStyle/>
          <a:p>
            <a:r>
              <a:rPr lang="it-IT" dirty="0" smtClean="0"/>
              <a:t>MODEL è indipendente dagli altri due componenti quindi possiamo progettarlo per primo senza tenere conto di come i dati verranno mostrati e modificati dall’utente nelle </a:t>
            </a:r>
            <a:r>
              <a:rPr lang="it-IT" dirty="0" err="1" smtClean="0"/>
              <a:t>Views</a:t>
            </a:r>
            <a:r>
              <a:rPr lang="it-IT" dirty="0" smtClean="0"/>
              <a:t>.</a:t>
            </a:r>
            <a:endParaRPr lang="it-IT" dirty="0"/>
          </a:p>
        </p:txBody>
      </p:sp>
      <p:graphicFrame>
        <p:nvGraphicFramePr>
          <p:cNvPr id="8" name="Oggetto 7"/>
          <p:cNvGraphicFramePr>
            <a:graphicFrameLocks noChangeAspect="1"/>
          </p:cNvGraphicFramePr>
          <p:nvPr/>
        </p:nvGraphicFramePr>
        <p:xfrm>
          <a:off x="4500562" y="4500570"/>
          <a:ext cx="2924175" cy="1054100"/>
        </p:xfrm>
        <a:graphic>
          <a:graphicData uri="http://schemas.openxmlformats.org/presentationml/2006/ole">
            <p:oleObj spid="_x0000_s1027" name="Equazione" r:id="rId3" imgW="1091880" imgH="393480" progId="Equation.3">
              <p:embed/>
            </p:oleObj>
          </a:graphicData>
        </a:graphic>
      </p:graphicFrame>
      <p:pic>
        <p:nvPicPr>
          <p:cNvPr id="1028" name="Picture 4"/>
          <p:cNvPicPr>
            <a:picLocks noChangeAspect="1" noChangeArrowheads="1"/>
          </p:cNvPicPr>
          <p:nvPr/>
        </p:nvPicPr>
        <p:blipFill>
          <a:blip r:embed="rId4"/>
          <a:srcRect/>
          <a:stretch>
            <a:fillRect/>
          </a:stretch>
        </p:blipFill>
        <p:spPr bwMode="auto">
          <a:xfrm>
            <a:off x="642910" y="4286256"/>
            <a:ext cx="3579750" cy="1714512"/>
          </a:xfrm>
          <a:prstGeom prst="rect">
            <a:avLst/>
          </a:prstGeom>
          <a:noFill/>
          <a:ln w="9525">
            <a:noFill/>
            <a:miter lim="800000"/>
            <a:headEnd/>
            <a:tailEnd/>
          </a:ln>
          <a:effectLst/>
        </p:spPr>
      </p:pic>
    </p:spTree>
  </p:cSld>
  <p:clrMapOvr>
    <a:masterClrMapping/>
  </p:clrMapOvr>
  <p:transition>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MVCTEMP</a:t>
            </a:r>
            <a:endParaRPr lang="it-IT" dirty="0"/>
          </a:p>
        </p:txBody>
      </p:sp>
      <p:sp>
        <p:nvSpPr>
          <p:cNvPr id="3" name="CasellaDiTesto 2"/>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DIAGRAMMA DELLE CLASSI</a:t>
            </a:r>
          </a:p>
        </p:txBody>
      </p:sp>
      <p:sp>
        <p:nvSpPr>
          <p:cNvPr id="5" name="CasellaDiTesto 4"/>
          <p:cNvSpPr txBox="1"/>
          <p:nvPr/>
        </p:nvSpPr>
        <p:spPr>
          <a:xfrm>
            <a:off x="428596" y="1428736"/>
            <a:ext cx="7286676" cy="923330"/>
          </a:xfrm>
          <a:prstGeom prst="rect">
            <a:avLst/>
          </a:prstGeom>
          <a:noFill/>
        </p:spPr>
        <p:txBody>
          <a:bodyPr wrap="square" rtlCol="0">
            <a:spAutoFit/>
          </a:bodyPr>
          <a:lstStyle/>
          <a:p>
            <a:r>
              <a:rPr lang="it-IT" dirty="0" smtClean="0"/>
              <a:t>Il progetto avverrà utilizzando il pattern </a:t>
            </a:r>
            <a:r>
              <a:rPr lang="it-IT" dirty="0" err="1" smtClean="0"/>
              <a:t>MVC-Active</a:t>
            </a:r>
            <a:r>
              <a:rPr lang="it-IT" dirty="0" smtClean="0"/>
              <a:t>.</a:t>
            </a:r>
          </a:p>
          <a:p>
            <a:r>
              <a:rPr lang="it-IT" dirty="0" smtClean="0"/>
              <a:t>Il pattern </a:t>
            </a:r>
            <a:r>
              <a:rPr lang="it-IT" dirty="0" err="1" smtClean="0"/>
              <a:t>Observer</a:t>
            </a:r>
            <a:r>
              <a:rPr lang="it-IT" dirty="0" smtClean="0"/>
              <a:t> verrà utilizzato per osservare i cambiamenti del </a:t>
            </a:r>
            <a:r>
              <a:rPr lang="it-IT" dirty="0" err="1" smtClean="0"/>
              <a:t>Model</a:t>
            </a:r>
            <a:r>
              <a:rPr lang="it-IT" dirty="0" smtClean="0"/>
              <a:t> e notificarli </a:t>
            </a:r>
            <a:r>
              <a:rPr lang="it-IT" dirty="0" smtClean="0"/>
              <a:t> a </a:t>
            </a:r>
            <a:r>
              <a:rPr lang="it-IT" dirty="0" err="1" smtClean="0"/>
              <a:t>Views</a:t>
            </a:r>
            <a:r>
              <a:rPr lang="it-IT" dirty="0" smtClean="0"/>
              <a:t>.</a:t>
            </a:r>
          </a:p>
        </p:txBody>
      </p:sp>
      <p:sp>
        <p:nvSpPr>
          <p:cNvPr id="6" name="Freccia in giù 5"/>
          <p:cNvSpPr/>
          <p:nvPr/>
        </p:nvSpPr>
        <p:spPr>
          <a:xfrm>
            <a:off x="3929058" y="2357430"/>
            <a:ext cx="357190"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CasellaDiTesto 6"/>
          <p:cNvSpPr txBox="1"/>
          <p:nvPr/>
        </p:nvSpPr>
        <p:spPr>
          <a:xfrm>
            <a:off x="500034" y="2928934"/>
            <a:ext cx="7286676" cy="646331"/>
          </a:xfrm>
          <a:prstGeom prst="rect">
            <a:avLst/>
          </a:prstGeom>
          <a:noFill/>
        </p:spPr>
        <p:txBody>
          <a:bodyPr wrap="square" rtlCol="0">
            <a:spAutoFit/>
          </a:bodyPr>
          <a:lstStyle/>
          <a:p>
            <a:pPr algn="ctr"/>
            <a:r>
              <a:rPr lang="it-IT" dirty="0" err="1" smtClean="0"/>
              <a:t>TemperatureModel</a:t>
            </a:r>
            <a:r>
              <a:rPr lang="it-IT" dirty="0" smtClean="0"/>
              <a:t> dovrà essere </a:t>
            </a:r>
            <a:r>
              <a:rPr lang="it-IT" dirty="0" smtClean="0"/>
              <a:t>osservabile (specializza la classe </a:t>
            </a:r>
            <a:r>
              <a:rPr lang="it-IT" dirty="0" err="1" smtClean="0"/>
              <a:t>Observable</a:t>
            </a:r>
            <a:r>
              <a:rPr lang="it-IT" dirty="0" smtClean="0"/>
              <a:t>)</a:t>
            </a:r>
            <a:endParaRPr lang="it-IT" dirty="0" smtClean="0"/>
          </a:p>
        </p:txBody>
      </p:sp>
      <p:pic>
        <p:nvPicPr>
          <p:cNvPr id="2050" name="Picture 2"/>
          <p:cNvPicPr>
            <a:picLocks noChangeAspect="1" noChangeArrowheads="1"/>
          </p:cNvPicPr>
          <p:nvPr/>
        </p:nvPicPr>
        <p:blipFill>
          <a:blip r:embed="rId2"/>
          <a:srcRect/>
          <a:stretch>
            <a:fillRect/>
          </a:stretch>
        </p:blipFill>
        <p:spPr bwMode="auto">
          <a:xfrm>
            <a:off x="642910" y="3500438"/>
            <a:ext cx="2714644" cy="2900383"/>
          </a:xfrm>
          <a:prstGeom prst="rect">
            <a:avLst/>
          </a:prstGeom>
          <a:noFill/>
          <a:ln w="9525">
            <a:noFill/>
            <a:miter lim="800000"/>
            <a:headEnd/>
            <a:tailEnd/>
          </a:ln>
          <a:effectLst/>
        </p:spPr>
      </p:pic>
      <p:sp>
        <p:nvSpPr>
          <p:cNvPr id="9" name="CasellaDiTesto 8"/>
          <p:cNvSpPr txBox="1"/>
          <p:nvPr/>
        </p:nvSpPr>
        <p:spPr>
          <a:xfrm>
            <a:off x="4071934" y="4214818"/>
            <a:ext cx="3643338" cy="1477328"/>
          </a:xfrm>
          <a:prstGeom prst="rect">
            <a:avLst/>
          </a:prstGeom>
          <a:noFill/>
        </p:spPr>
        <p:txBody>
          <a:bodyPr wrap="square" rtlCol="0">
            <a:spAutoFit/>
          </a:bodyPr>
          <a:lstStyle/>
          <a:p>
            <a:r>
              <a:rPr lang="it-IT" dirty="0" smtClean="0"/>
              <a:t>NB: Il metodo </a:t>
            </a:r>
            <a:r>
              <a:rPr lang="it-IT" dirty="0" err="1" smtClean="0"/>
              <a:t>addObserver</a:t>
            </a:r>
            <a:r>
              <a:rPr lang="it-IT" dirty="0" smtClean="0"/>
              <a:t> serve per aggiungere un osservatore al nostro </a:t>
            </a:r>
            <a:r>
              <a:rPr lang="it-IT" dirty="0" err="1" smtClean="0"/>
              <a:t>Model</a:t>
            </a:r>
            <a:r>
              <a:rPr lang="it-IT" dirty="0" smtClean="0"/>
              <a:t>. L</a:t>
            </a:r>
            <a:r>
              <a:rPr lang="it-IT" dirty="0" smtClean="0"/>
              <a:t>’osservatore dovrà fornire l’interface </a:t>
            </a:r>
            <a:r>
              <a:rPr lang="it-IT" dirty="0" err="1" smtClean="0"/>
              <a:t>Observer</a:t>
            </a:r>
            <a:r>
              <a:rPr lang="it-IT" dirty="0" smtClean="0"/>
              <a:t>.</a:t>
            </a:r>
            <a:endParaRPr lang="it-IT" dirty="0"/>
          </a:p>
        </p:txBody>
      </p:sp>
    </p:spTree>
  </p:cSld>
  <p:clrMapOvr>
    <a:masterClrMapping/>
  </p:clrMapOvr>
  <p:transition>
    <p:pull dir="l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MVCTEMP</a:t>
            </a:r>
            <a:endParaRPr lang="it-IT" dirty="0"/>
          </a:p>
        </p:txBody>
      </p:sp>
      <p:sp>
        <p:nvSpPr>
          <p:cNvPr id="3" name="CasellaDiTesto 2"/>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DIAGRAMMA DELLE CLASSI</a:t>
            </a:r>
          </a:p>
        </p:txBody>
      </p:sp>
      <p:sp>
        <p:nvSpPr>
          <p:cNvPr id="6" name="CasellaDiTesto 5"/>
          <p:cNvSpPr txBox="1"/>
          <p:nvPr/>
        </p:nvSpPr>
        <p:spPr>
          <a:xfrm>
            <a:off x="500034" y="1643050"/>
            <a:ext cx="3214710" cy="3416320"/>
          </a:xfrm>
          <a:prstGeom prst="rect">
            <a:avLst/>
          </a:prstGeom>
          <a:noFill/>
        </p:spPr>
        <p:txBody>
          <a:bodyPr wrap="square" rtlCol="0">
            <a:spAutoFit/>
          </a:bodyPr>
          <a:lstStyle/>
          <a:p>
            <a:pPr>
              <a:buBlip>
                <a:blip r:embed="rId2"/>
              </a:buBlip>
            </a:pPr>
            <a:r>
              <a:rPr lang="it-IT" dirty="0" smtClean="0"/>
              <a:t> La classe (astratta) </a:t>
            </a:r>
            <a:r>
              <a:rPr lang="it-IT" dirty="0" err="1" smtClean="0"/>
              <a:t>TemperatureGUI</a:t>
            </a:r>
            <a:r>
              <a:rPr lang="it-IT" dirty="0" smtClean="0"/>
              <a:t> rappresenta la parte comune alle </a:t>
            </a:r>
            <a:r>
              <a:rPr lang="it-IT" dirty="0" err="1" smtClean="0"/>
              <a:t>Views</a:t>
            </a:r>
            <a:r>
              <a:rPr lang="it-IT" dirty="0" smtClean="0"/>
              <a:t> che vogliamo realizzare.</a:t>
            </a:r>
          </a:p>
          <a:p>
            <a:endParaRPr lang="it-IT" dirty="0" smtClean="0"/>
          </a:p>
          <a:p>
            <a:pPr>
              <a:buBlip>
                <a:blip r:embed="rId2"/>
              </a:buBlip>
            </a:pPr>
            <a:r>
              <a:rPr lang="it-IT" dirty="0" smtClean="0"/>
              <a:t> Il costruttore non fa altro che disegnare l’interfaccia grafica e aggiungere  l’osservatore a </a:t>
            </a:r>
            <a:r>
              <a:rPr lang="it-IT" dirty="0" err="1" smtClean="0"/>
              <a:t>Model</a:t>
            </a:r>
            <a:r>
              <a:rPr lang="it-IT" dirty="0" smtClean="0"/>
              <a:t>.</a:t>
            </a:r>
          </a:p>
          <a:p>
            <a:pPr>
              <a:buBlip>
                <a:blip r:embed="rId2"/>
              </a:buBlip>
            </a:pPr>
            <a:endParaRPr lang="it-IT" dirty="0" smtClean="0"/>
          </a:p>
          <a:p>
            <a:pPr>
              <a:buBlip>
                <a:blip r:embed="rId2"/>
              </a:buBlip>
            </a:pPr>
            <a:r>
              <a:rPr lang="it-IT" dirty="0" smtClean="0"/>
              <a:t> Mantiene un riferimento al </a:t>
            </a:r>
            <a:r>
              <a:rPr lang="it-IT" dirty="0" err="1" smtClean="0"/>
              <a:t>Model</a:t>
            </a:r>
            <a:r>
              <a:rPr lang="it-IT" dirty="0" smtClean="0"/>
              <a:t>.</a:t>
            </a:r>
            <a:endParaRPr lang="it-IT" dirty="0"/>
          </a:p>
        </p:txBody>
      </p:sp>
      <p:pic>
        <p:nvPicPr>
          <p:cNvPr id="48130"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43432" y="1785926"/>
            <a:ext cx="7600401" cy="4143404"/>
          </a:xfrm>
          <a:prstGeom prst="rect">
            <a:avLst/>
          </a:prstGeom>
          <a:noFill/>
          <a:ln w="9525">
            <a:noFill/>
            <a:miter lim="800000"/>
            <a:headEnd/>
            <a:tailEnd/>
          </a:ln>
          <a:effectLst/>
        </p:spPr>
      </p:pic>
    </p:spTree>
  </p:cSld>
  <p:clrMapOvr>
    <a:masterClrMapping/>
  </p:clrMapOvr>
  <p:transition>
    <p:pull dir="l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MVCTEMP</a:t>
            </a:r>
            <a:endParaRPr lang="it-IT" dirty="0"/>
          </a:p>
        </p:txBody>
      </p:sp>
      <p:sp>
        <p:nvSpPr>
          <p:cNvPr id="3" name="CasellaDiTesto 2"/>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DIAGRAMMA DELLE CLASSI</a:t>
            </a:r>
          </a:p>
        </p:txBody>
      </p:sp>
      <p:pic>
        <p:nvPicPr>
          <p:cNvPr id="48132"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00035" y="1099954"/>
            <a:ext cx="7072362" cy="5686631"/>
          </a:xfrm>
          <a:prstGeom prst="rect">
            <a:avLst/>
          </a:prstGeom>
          <a:noFill/>
          <a:ln w="9525">
            <a:noFill/>
            <a:miter lim="800000"/>
            <a:headEnd/>
            <a:tailEnd/>
          </a:ln>
          <a:effectLst/>
        </p:spPr>
      </p:pic>
    </p:spTree>
  </p:cSld>
  <p:clrMapOvr>
    <a:masterClrMapping/>
  </p:clrMapOvr>
  <p:transition>
    <p:pull dir="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8" name="Picture 6"/>
          <p:cNvPicPr>
            <a:picLocks noChangeAspect="1" noChangeArrowheads="1"/>
          </p:cNvPicPr>
          <p:nvPr/>
        </p:nvPicPr>
        <p:blipFill>
          <a:blip r:embed="rId2"/>
          <a:srcRect/>
          <a:stretch>
            <a:fillRect/>
          </a:stretch>
        </p:blipFill>
        <p:spPr bwMode="auto">
          <a:xfrm>
            <a:off x="714348" y="1285860"/>
            <a:ext cx="6500858" cy="392760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MVCTEMP</a:t>
            </a:r>
            <a:endParaRPr lang="it-IT" dirty="0"/>
          </a:p>
        </p:txBody>
      </p:sp>
      <p:sp>
        <p:nvSpPr>
          <p:cNvPr id="3" name="CasellaDiTesto 2"/>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CODICE E DEMO</a:t>
            </a:r>
          </a:p>
        </p:txBody>
      </p:sp>
      <p:pic>
        <p:nvPicPr>
          <p:cNvPr id="49155" name="Picture 3"/>
          <p:cNvPicPr>
            <a:picLocks noChangeAspect="1" noChangeArrowheads="1"/>
          </p:cNvPicPr>
          <p:nvPr/>
        </p:nvPicPr>
        <p:blipFill>
          <a:blip r:embed="rId3"/>
          <a:srcRect/>
          <a:stretch>
            <a:fillRect/>
          </a:stretch>
        </p:blipFill>
        <p:spPr bwMode="auto">
          <a:xfrm>
            <a:off x="1000100" y="2000240"/>
            <a:ext cx="2857500" cy="1143000"/>
          </a:xfrm>
          <a:prstGeom prst="rect">
            <a:avLst/>
          </a:prstGeom>
          <a:ln>
            <a:noFill/>
          </a:ln>
          <a:effectLst>
            <a:outerShdw blurRad="190500" algn="tl" rotWithShape="0">
              <a:srgbClr val="000000">
                <a:alpha val="70000"/>
              </a:srgbClr>
            </a:outerShdw>
          </a:effectLst>
        </p:spPr>
      </p:pic>
      <p:pic>
        <p:nvPicPr>
          <p:cNvPr id="49156" name="Picture 4"/>
          <p:cNvPicPr>
            <a:picLocks noChangeAspect="1" noChangeArrowheads="1"/>
          </p:cNvPicPr>
          <p:nvPr/>
        </p:nvPicPr>
        <p:blipFill>
          <a:blip r:embed="rId4"/>
          <a:srcRect/>
          <a:stretch>
            <a:fillRect/>
          </a:stretch>
        </p:blipFill>
        <p:spPr bwMode="auto">
          <a:xfrm rot="1117430">
            <a:off x="1607861" y="4712606"/>
            <a:ext cx="2857500" cy="1143000"/>
          </a:xfrm>
          <a:prstGeom prst="rect">
            <a:avLst/>
          </a:prstGeom>
          <a:noFill/>
          <a:ln w="9525">
            <a:noFill/>
            <a:miter lim="800000"/>
            <a:headEnd/>
            <a:tailEnd/>
          </a:ln>
          <a:effectLst/>
        </p:spPr>
      </p:pic>
      <p:pic>
        <p:nvPicPr>
          <p:cNvPr id="49157" name="Picture 5"/>
          <p:cNvPicPr>
            <a:picLocks noChangeAspect="1" noChangeArrowheads="1"/>
          </p:cNvPicPr>
          <p:nvPr/>
        </p:nvPicPr>
        <p:blipFill>
          <a:blip r:embed="rId5"/>
          <a:srcRect/>
          <a:stretch>
            <a:fillRect/>
          </a:stretch>
        </p:blipFill>
        <p:spPr bwMode="auto">
          <a:xfrm>
            <a:off x="4643438" y="1785926"/>
            <a:ext cx="2667000" cy="3048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9158"/>
                                        </p:tgtEl>
                                        <p:attrNameLst>
                                          <p:attrName>style.visibility</p:attrName>
                                        </p:attrNameLst>
                                      </p:cBhvr>
                                      <p:to>
                                        <p:strVal val="visible"/>
                                      </p:to>
                                    </p:set>
                                    <p:anim calcmode="lin" valueType="num">
                                      <p:cBhvr>
                                        <p:cTn id="7" dur="500" fill="hold"/>
                                        <p:tgtEl>
                                          <p:spTgt spid="49158"/>
                                        </p:tgtEl>
                                        <p:attrNameLst>
                                          <p:attrName>ppt_w</p:attrName>
                                        </p:attrNameLst>
                                      </p:cBhvr>
                                      <p:tavLst>
                                        <p:tav tm="0">
                                          <p:val>
                                            <p:fltVal val="0"/>
                                          </p:val>
                                        </p:tav>
                                        <p:tav tm="100000">
                                          <p:val>
                                            <p:strVal val="#ppt_w"/>
                                          </p:val>
                                        </p:tav>
                                      </p:tavLst>
                                    </p:anim>
                                    <p:anim calcmode="lin" valueType="num">
                                      <p:cBhvr>
                                        <p:cTn id="8" dur="500" fill="hold"/>
                                        <p:tgtEl>
                                          <p:spTgt spid="4915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49155"/>
                                        </p:tgtEl>
                                        <p:attrNameLst>
                                          <p:attrName>style.visibility</p:attrName>
                                        </p:attrNameLst>
                                      </p:cBhvr>
                                      <p:to>
                                        <p:strVal val="visible"/>
                                      </p:to>
                                    </p:set>
                                    <p:anim calcmode="lin" valueType="num">
                                      <p:cBhvr additive="base">
                                        <p:cTn id="12" dur="500" fill="hold"/>
                                        <p:tgtEl>
                                          <p:spTgt spid="49155"/>
                                        </p:tgtEl>
                                        <p:attrNameLst>
                                          <p:attrName>ppt_x</p:attrName>
                                        </p:attrNameLst>
                                      </p:cBhvr>
                                      <p:tavLst>
                                        <p:tav tm="0">
                                          <p:val>
                                            <p:strVal val="0-#ppt_w/2"/>
                                          </p:val>
                                        </p:tav>
                                        <p:tav tm="100000">
                                          <p:val>
                                            <p:strVal val="#ppt_x"/>
                                          </p:val>
                                        </p:tav>
                                      </p:tavLst>
                                    </p:anim>
                                    <p:anim calcmode="lin" valueType="num">
                                      <p:cBhvr additive="base">
                                        <p:cTn id="13" dur="500" fill="hold"/>
                                        <p:tgtEl>
                                          <p:spTgt spid="49155"/>
                                        </p:tgtEl>
                                        <p:attrNameLst>
                                          <p:attrName>ppt_y</p:attrName>
                                        </p:attrNameLst>
                                      </p:cBhvr>
                                      <p:tavLst>
                                        <p:tav tm="0">
                                          <p:val>
                                            <p:strVal val="0-#ppt_h/2"/>
                                          </p:val>
                                        </p:tav>
                                        <p:tav tm="100000">
                                          <p:val>
                                            <p:strVal val="#ppt_y"/>
                                          </p:val>
                                        </p:tav>
                                      </p:tavLst>
                                    </p:anim>
                                  </p:childTnLst>
                                </p:cTn>
                              </p:par>
                              <p:par>
                                <p:cTn id="14" presetID="2" presetClass="entr" presetSubtype="3" fill="hold" nodeType="withEffect">
                                  <p:stCondLst>
                                    <p:cond delay="0"/>
                                  </p:stCondLst>
                                  <p:childTnLst>
                                    <p:set>
                                      <p:cBhvr>
                                        <p:cTn id="15" dur="1" fill="hold">
                                          <p:stCondLst>
                                            <p:cond delay="0"/>
                                          </p:stCondLst>
                                        </p:cTn>
                                        <p:tgtEl>
                                          <p:spTgt spid="49157"/>
                                        </p:tgtEl>
                                        <p:attrNameLst>
                                          <p:attrName>style.visibility</p:attrName>
                                        </p:attrNameLst>
                                      </p:cBhvr>
                                      <p:to>
                                        <p:strVal val="visible"/>
                                      </p:to>
                                    </p:set>
                                    <p:anim calcmode="lin" valueType="num">
                                      <p:cBhvr additive="base">
                                        <p:cTn id="16" dur="500" fill="hold"/>
                                        <p:tgtEl>
                                          <p:spTgt spid="49157"/>
                                        </p:tgtEl>
                                        <p:attrNameLst>
                                          <p:attrName>ppt_x</p:attrName>
                                        </p:attrNameLst>
                                      </p:cBhvr>
                                      <p:tavLst>
                                        <p:tav tm="0">
                                          <p:val>
                                            <p:strVal val="1+#ppt_w/2"/>
                                          </p:val>
                                        </p:tav>
                                        <p:tav tm="100000">
                                          <p:val>
                                            <p:strVal val="#ppt_x"/>
                                          </p:val>
                                        </p:tav>
                                      </p:tavLst>
                                    </p:anim>
                                    <p:anim calcmode="lin" valueType="num">
                                      <p:cBhvr additive="base">
                                        <p:cTn id="17" dur="500" fill="hold"/>
                                        <p:tgtEl>
                                          <p:spTgt spid="49157"/>
                                        </p:tgtEl>
                                        <p:attrNameLst>
                                          <p:attrName>ppt_y</p:attrName>
                                        </p:attrNameLst>
                                      </p:cBhvr>
                                      <p:tavLst>
                                        <p:tav tm="0">
                                          <p:val>
                                            <p:strVal val="0-#ppt_h/2"/>
                                          </p:val>
                                        </p:tav>
                                        <p:tav tm="100000">
                                          <p:val>
                                            <p:strVal val="#ppt_y"/>
                                          </p:val>
                                        </p:tav>
                                      </p:tavLst>
                                    </p:anim>
                                  </p:childTnLst>
                                </p:cTn>
                              </p:par>
                              <p:par>
                                <p:cTn id="18" presetID="2" presetClass="entr" presetSubtype="12" fill="hold" nodeType="withEffect">
                                  <p:stCondLst>
                                    <p:cond delay="0"/>
                                  </p:stCondLst>
                                  <p:childTnLst>
                                    <p:set>
                                      <p:cBhvr>
                                        <p:cTn id="19" dur="1" fill="hold">
                                          <p:stCondLst>
                                            <p:cond delay="0"/>
                                          </p:stCondLst>
                                        </p:cTn>
                                        <p:tgtEl>
                                          <p:spTgt spid="49156"/>
                                        </p:tgtEl>
                                        <p:attrNameLst>
                                          <p:attrName>style.visibility</p:attrName>
                                        </p:attrNameLst>
                                      </p:cBhvr>
                                      <p:to>
                                        <p:strVal val="visible"/>
                                      </p:to>
                                    </p:set>
                                    <p:anim calcmode="lin" valueType="num">
                                      <p:cBhvr additive="base">
                                        <p:cTn id="20" dur="500" fill="hold"/>
                                        <p:tgtEl>
                                          <p:spTgt spid="49156"/>
                                        </p:tgtEl>
                                        <p:attrNameLst>
                                          <p:attrName>ppt_x</p:attrName>
                                        </p:attrNameLst>
                                      </p:cBhvr>
                                      <p:tavLst>
                                        <p:tav tm="0">
                                          <p:val>
                                            <p:strVal val="0-#ppt_w/2"/>
                                          </p:val>
                                        </p:tav>
                                        <p:tav tm="100000">
                                          <p:val>
                                            <p:strVal val="#ppt_x"/>
                                          </p:val>
                                        </p:tav>
                                      </p:tavLst>
                                    </p:anim>
                                    <p:anim calcmode="lin" valueType="num">
                                      <p:cBhvr additive="base">
                                        <p:cTn id="21" dur="500" fill="hold"/>
                                        <p:tgtEl>
                                          <p:spTgt spid="491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SCENARIO WEB</a:t>
            </a:r>
            <a:endParaRPr lang="it-IT" dirty="0"/>
          </a:p>
        </p:txBody>
      </p:sp>
      <p:sp>
        <p:nvSpPr>
          <p:cNvPr id="4" name="Rettangolo 3"/>
          <p:cNvSpPr/>
          <p:nvPr/>
        </p:nvSpPr>
        <p:spPr>
          <a:xfrm>
            <a:off x="428596" y="1357298"/>
            <a:ext cx="7358114" cy="4524315"/>
          </a:xfrm>
          <a:prstGeom prst="rect">
            <a:avLst/>
          </a:prstGeom>
        </p:spPr>
        <p:txBody>
          <a:bodyPr wrap="square">
            <a:spAutoFit/>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Model</a:t>
            </a:r>
            <a:r>
              <a:rPr lang="en-US" dirty="0" smtClean="0"/>
              <a:t>: </a:t>
            </a:r>
            <a:r>
              <a:rPr lang="en-US" dirty="0" err="1" smtClean="0"/>
              <a:t>lato</a:t>
            </a:r>
            <a:r>
              <a:rPr lang="en-US" dirty="0" smtClean="0"/>
              <a:t> server (entity bean, </a:t>
            </a:r>
            <a:r>
              <a:rPr lang="en-US" dirty="0" err="1" smtClean="0"/>
              <a:t>servlet</a:t>
            </a:r>
            <a:r>
              <a:rPr lang="en-US" dirty="0" smtClean="0"/>
              <a:t>, PHP, ASP, ...)</a:t>
            </a:r>
          </a:p>
          <a:p>
            <a:r>
              <a:rPr lang="it-IT"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Controller</a:t>
            </a:r>
            <a:r>
              <a:rPr lang="it-IT" dirty="0" smtClean="0"/>
              <a:t>: lato server, mappa le richieste utente in azioni verso </a:t>
            </a:r>
            <a:r>
              <a:rPr lang="it-IT" dirty="0" err="1" smtClean="0"/>
              <a:t>Model</a:t>
            </a:r>
            <a:endParaRPr lang="it-IT" dirty="0" smtClean="0"/>
          </a:p>
          <a:p>
            <a:pPr lvl="1">
              <a:buBlip>
                <a:blip r:embed="rId2"/>
              </a:buBlip>
            </a:pPr>
            <a:r>
              <a:rPr lang="it-IT" dirty="0" smtClean="0"/>
              <a:t> Generalmente è il singolo punto d’accesso per le richieste HTTP</a:t>
            </a:r>
          </a:p>
          <a:p>
            <a:r>
              <a:rPr lang="it-IT" dirty="0" smtClean="0"/>
              <a:t> </a:t>
            </a:r>
            <a:r>
              <a:rPr lang="it-IT"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View</a:t>
            </a:r>
            <a:r>
              <a:rPr lang="it-IT" dirty="0" smtClean="0"/>
              <a:t>: lato client, non può avvalersi delle notifiche asincrone di </a:t>
            </a:r>
            <a:r>
              <a:rPr lang="it-IT" dirty="0" err="1" smtClean="0"/>
              <a:t>Observer</a:t>
            </a:r>
            <a:endParaRPr lang="it-IT" dirty="0" smtClean="0"/>
          </a:p>
          <a:p>
            <a:r>
              <a:rPr lang="it-IT" dirty="0" smtClean="0"/>
              <a:t>Gli update avvengono a seguito delle richieste dell’utente (HTML, ...)</a:t>
            </a:r>
          </a:p>
          <a:p>
            <a:endParaRPr lang="it-IT" dirty="0" smtClean="0"/>
          </a:p>
          <a:p>
            <a:r>
              <a:rPr lang="it-IT" dirty="0" smtClean="0"/>
              <a:t>Sequenza di eventi:</a:t>
            </a:r>
          </a:p>
          <a:p>
            <a:pPr>
              <a:buBlip>
                <a:blip r:embed="rId2"/>
              </a:buBlip>
            </a:pPr>
            <a:r>
              <a:rPr lang="it-IT" dirty="0" smtClean="0"/>
              <a:t> Interazione dell’utente sull’interfaccia</a:t>
            </a:r>
          </a:p>
          <a:p>
            <a:pPr>
              <a:buBlip>
                <a:blip r:embed="rId2"/>
              </a:buBlip>
            </a:pPr>
            <a:r>
              <a:rPr lang="it-IT" dirty="0" smtClean="0"/>
              <a:t> Generazione di una richiesta HTTP</a:t>
            </a:r>
          </a:p>
          <a:p>
            <a:pPr>
              <a:buBlip>
                <a:blip r:embed="rId2"/>
              </a:buBlip>
            </a:pPr>
            <a:r>
              <a:rPr lang="it-IT" dirty="0" smtClean="0"/>
              <a:t> Il controller riceve la richiesta e individua un’azione</a:t>
            </a:r>
          </a:p>
          <a:p>
            <a:pPr>
              <a:buBlip>
                <a:blip r:embed="rId2"/>
              </a:buBlip>
            </a:pPr>
            <a:r>
              <a:rPr lang="it-IT" dirty="0" smtClean="0"/>
              <a:t> Il controller altera lo stato del </a:t>
            </a:r>
            <a:r>
              <a:rPr lang="it-IT" dirty="0" err="1" smtClean="0"/>
              <a:t>model</a:t>
            </a:r>
            <a:endParaRPr lang="it-IT" dirty="0" smtClean="0"/>
          </a:p>
          <a:p>
            <a:pPr>
              <a:buBlip>
                <a:blip r:embed="rId2"/>
              </a:buBlip>
            </a:pPr>
            <a:r>
              <a:rPr lang="it-IT" dirty="0" smtClean="0"/>
              <a:t> Il controller sceglie una </a:t>
            </a:r>
            <a:r>
              <a:rPr lang="it-IT" dirty="0" err="1" smtClean="0"/>
              <a:t>view</a:t>
            </a:r>
            <a:endParaRPr lang="it-IT" dirty="0" smtClean="0"/>
          </a:p>
          <a:p>
            <a:pPr>
              <a:buBlip>
                <a:blip r:embed="rId2"/>
              </a:buBlip>
            </a:pPr>
            <a:r>
              <a:rPr lang="it-IT" dirty="0" smtClean="0"/>
              <a:t> La </a:t>
            </a:r>
            <a:r>
              <a:rPr lang="it-IT" dirty="0" err="1" smtClean="0"/>
              <a:t>view</a:t>
            </a:r>
            <a:r>
              <a:rPr lang="it-IT" dirty="0" smtClean="0"/>
              <a:t> aspetta un’ulteriore interazione dell’utente</a:t>
            </a:r>
            <a:endParaRPr lang="it-IT"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3366868" y="1956234"/>
            <a:ext cx="5105400" cy="1544204"/>
          </a:xfrm>
        </p:spPr>
        <p:txBody>
          <a:bodyPr>
            <a:normAutofit/>
          </a:bodyPr>
          <a:lstStyle/>
          <a:p>
            <a:r>
              <a:rPr lang="it-IT" sz="9600" dirty="0" smtClean="0"/>
              <a:t>FINE</a:t>
            </a:r>
            <a:endParaRPr lang="it-IT" sz="9600" dirty="0"/>
          </a:p>
        </p:txBody>
      </p:sp>
      <p:sp>
        <p:nvSpPr>
          <p:cNvPr id="3" name="Sottotitolo 2"/>
          <p:cNvSpPr>
            <a:spLocks noGrp="1"/>
          </p:cNvSpPr>
          <p:nvPr>
            <p:ph type="subTitle" idx="1"/>
          </p:nvPr>
        </p:nvSpPr>
        <p:spPr>
          <a:xfrm>
            <a:off x="2643174" y="6572272"/>
            <a:ext cx="6500826" cy="285752"/>
          </a:xfrm>
        </p:spPr>
        <p:txBody>
          <a:bodyPr>
            <a:normAutofit/>
          </a:bodyPr>
          <a:lstStyle/>
          <a:p>
            <a:r>
              <a:rPr lang="it-IT" sz="1400" dirty="0" smtClean="0"/>
              <a:t>Silvio </a:t>
            </a:r>
            <a:r>
              <a:rPr lang="it-IT" sz="1400" dirty="0" err="1" smtClean="0"/>
              <a:t>Finardi</a:t>
            </a:r>
            <a:r>
              <a:rPr lang="it-IT" sz="1400" dirty="0" smtClean="0"/>
              <a:t> – </a:t>
            </a:r>
            <a:r>
              <a:rPr lang="it-IT" sz="1400" dirty="0" err="1" smtClean="0"/>
              <a:t>matr</a:t>
            </a:r>
            <a:r>
              <a:rPr lang="it-IT" sz="1400" dirty="0" smtClean="0"/>
              <a:t>. 65728</a:t>
            </a:r>
            <a:endParaRPr lang="it-IT" sz="1400" dirty="0"/>
          </a:p>
        </p:txBody>
      </p:sp>
      <p:sp>
        <p:nvSpPr>
          <p:cNvPr id="4" name="Sottotitolo 2"/>
          <p:cNvSpPr txBox="1">
            <a:spLocks/>
          </p:cNvSpPr>
          <p:nvPr/>
        </p:nvSpPr>
        <p:spPr>
          <a:xfrm>
            <a:off x="3286116" y="1928802"/>
            <a:ext cx="5114778" cy="1101248"/>
          </a:xfrm>
          <a:prstGeom prst="rect">
            <a:avLst/>
          </a:prstGeom>
        </p:spPr>
        <p:txBody>
          <a:bodyPr vert="horz" lIns="45720" tIns="0" rIns="45720" bIns="0">
            <a:normAutofit/>
          </a:bodyPr>
          <a:lstStyle/>
          <a:p>
            <a:pPr marL="0" marR="0" lvl="0" indent="0" algn="r"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it-IT" sz="2200" b="0" i="0" u="none" strike="noStrike" kern="1200" cap="none" spc="0" normalizeH="0" baseline="0" noProof="0" dirty="0">
              <a:ln>
                <a:noFill/>
              </a:ln>
              <a:solidFill>
                <a:srgbClr val="FFFFFF"/>
              </a:solidFill>
              <a:effectLst/>
              <a:uLnTx/>
              <a:uFillTx/>
              <a:latin typeface="+mn-lt"/>
              <a:ea typeface="+mn-ea"/>
              <a:cs typeface="+mn-cs"/>
            </a:endParaRPr>
          </a:p>
        </p:txBody>
      </p:sp>
      <p:pic>
        <p:nvPicPr>
          <p:cNvPr id="6" name="Immagine 5" descr="LogoUNIBS.gif"/>
          <p:cNvPicPr>
            <a:picLocks noChangeAspect="1"/>
          </p:cNvPicPr>
          <p:nvPr/>
        </p:nvPicPr>
        <p:blipFill>
          <a:blip r:embed="rId2"/>
          <a:stretch>
            <a:fillRect/>
          </a:stretch>
        </p:blipFill>
        <p:spPr>
          <a:xfrm>
            <a:off x="0" y="-1"/>
            <a:ext cx="2643174" cy="2581225"/>
          </a:xfrm>
          <a:prstGeom prst="rect">
            <a:avLst/>
          </a:prstGeom>
        </p:spPr>
      </p:pic>
      <p:sp>
        <p:nvSpPr>
          <p:cNvPr id="7" name="Sottotitolo 2"/>
          <p:cNvSpPr txBox="1">
            <a:spLocks/>
          </p:cNvSpPr>
          <p:nvPr/>
        </p:nvSpPr>
        <p:spPr>
          <a:xfrm>
            <a:off x="2714612" y="0"/>
            <a:ext cx="6429388" cy="1101248"/>
          </a:xfrm>
          <a:prstGeom prst="rect">
            <a:avLst/>
          </a:prstGeom>
        </p:spPr>
        <p:txBody>
          <a:bodyPr vert="horz" lIns="45720" tIns="0" rIns="45720" bIns="0">
            <a:normAutofit/>
          </a:bodyPr>
          <a:lstStyle/>
          <a:p>
            <a:pPr marL="0" marR="0" lvl="0" indent="0" algn="ctr"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it-IT" sz="1100" b="0" i="0" u="none" strike="noStrike" kern="1200" cap="none" spc="0" normalizeH="0" baseline="0" noProof="0" dirty="0" smtClean="0">
                <a:ln>
                  <a:noFill/>
                </a:ln>
                <a:solidFill>
                  <a:srgbClr val="FFFFFF"/>
                </a:solidFill>
                <a:effectLst/>
                <a:uLnTx/>
                <a:uFillTx/>
                <a:latin typeface="+mn-lt"/>
                <a:ea typeface="+mn-ea"/>
                <a:cs typeface="+mn-cs"/>
              </a:rPr>
              <a:t>Corso di Laurea Specialistica in Ingegneria Informatica</a:t>
            </a:r>
          </a:p>
          <a:p>
            <a:pPr marL="0" marR="0" lvl="0" indent="0" algn="ctr" defTabSz="914400" rtl="0" eaLnBrk="1" fontAlgn="auto" latinLnBrk="0" hangingPunct="1">
              <a:lnSpc>
                <a:spcPct val="100000"/>
              </a:lnSpc>
              <a:spcBef>
                <a:spcPts val="600"/>
              </a:spcBef>
              <a:spcAft>
                <a:spcPts val="0"/>
              </a:spcAft>
              <a:buClr>
                <a:schemeClr val="tx2"/>
              </a:buClr>
              <a:buSzPct val="73000"/>
              <a:buFont typeface="Wingdings 2"/>
              <a:buNone/>
              <a:tabLst/>
              <a:defRPr/>
            </a:pPr>
            <a:r>
              <a:rPr lang="it-IT" sz="1100" dirty="0" smtClean="0">
                <a:solidFill>
                  <a:srgbClr val="FFFFFF"/>
                </a:solidFill>
              </a:rPr>
              <a:t>Insegnamento di Ingegneria del Software B.</a:t>
            </a:r>
            <a:endParaRPr lang="it-IT" sz="1100" dirty="0">
              <a:solidFill>
                <a:srgbClr val="FFFFFF"/>
              </a:solidFill>
            </a:endParaRPr>
          </a:p>
        </p:txBody>
      </p:sp>
      <p:sp>
        <p:nvSpPr>
          <p:cNvPr id="8" name="Sottotitolo 2"/>
          <p:cNvSpPr txBox="1">
            <a:spLocks/>
          </p:cNvSpPr>
          <p:nvPr/>
        </p:nvSpPr>
        <p:spPr>
          <a:xfrm>
            <a:off x="3314874" y="3214686"/>
            <a:ext cx="5114778" cy="1101248"/>
          </a:xfrm>
          <a:prstGeom prst="rect">
            <a:avLst/>
          </a:prstGeom>
        </p:spPr>
        <p:txBody>
          <a:bodyPr vert="horz" lIns="45720" tIns="0" rIns="45720" bIns="0">
            <a:normAutofit/>
          </a:bodyPr>
          <a:lstStyle/>
          <a:p>
            <a:pPr marL="0" marR="0" lvl="0" indent="0" algn="r" defTabSz="914400" rtl="0" eaLnBrk="1" fontAlgn="auto" latinLnBrk="0" hangingPunct="1">
              <a:lnSpc>
                <a:spcPct val="100000"/>
              </a:lnSpc>
              <a:spcBef>
                <a:spcPts val="600"/>
              </a:spcBef>
              <a:spcAft>
                <a:spcPts val="0"/>
              </a:spcAft>
              <a:buClr>
                <a:schemeClr val="tx2"/>
              </a:buClr>
              <a:buSzPct val="73000"/>
              <a:buFont typeface="Wingdings 2"/>
              <a:buNone/>
              <a:tabLst/>
              <a:defRPr/>
            </a:pPr>
            <a:r>
              <a:rPr kumimoji="0" lang="it-IT" sz="2200" b="0" i="0" u="none" strike="noStrike" kern="1200" cap="none" spc="0" normalizeH="0" baseline="0" noProof="0" dirty="0" smtClean="0">
                <a:ln>
                  <a:noFill/>
                </a:ln>
                <a:solidFill>
                  <a:srgbClr val="FFFFFF"/>
                </a:solidFill>
                <a:effectLst/>
                <a:uLnTx/>
                <a:uFillTx/>
                <a:latin typeface="+mn-lt"/>
                <a:ea typeface="+mn-ea"/>
                <a:cs typeface="+mn-cs"/>
              </a:rPr>
              <a:t>MODEL – VIEW - CONTROLLER</a:t>
            </a:r>
            <a:endParaRPr kumimoji="0" lang="it-IT" sz="2200" b="0" i="0" u="none" strike="noStrike" kern="1200" cap="none" spc="0" normalizeH="0" baseline="0" noProof="0" dirty="0">
              <a:ln>
                <a:noFill/>
              </a:ln>
              <a:solidFill>
                <a:srgbClr val="FFFFFF"/>
              </a:solidFill>
              <a:effectLst/>
              <a:uLnTx/>
              <a:uFillTx/>
              <a:latin typeface="+mn-lt"/>
              <a:ea typeface="+mn-ea"/>
              <a:cs typeface="+mn-cs"/>
            </a:endParaRP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680068"/>
          </a:xfrm>
        </p:spPr>
        <p:txBody>
          <a:bodyPr>
            <a:normAutofit/>
          </a:bodyPr>
          <a:lstStyle/>
          <a:p>
            <a:r>
              <a:rPr lang="it-IT" dirty="0" err="1" smtClean="0"/>
              <a:t>MotivaZIONI</a:t>
            </a:r>
            <a:endParaRPr lang="it-IT" dirty="0"/>
          </a:p>
        </p:txBody>
      </p:sp>
      <p:sp>
        <p:nvSpPr>
          <p:cNvPr id="3" name="Segnaposto contenuto 2"/>
          <p:cNvSpPr>
            <a:spLocks noGrp="1"/>
          </p:cNvSpPr>
          <p:nvPr>
            <p:ph idx="1"/>
          </p:nvPr>
        </p:nvSpPr>
        <p:spPr>
          <a:xfrm>
            <a:off x="457200" y="1071546"/>
            <a:ext cx="7239000" cy="1143008"/>
          </a:xfrm>
        </p:spPr>
        <p:txBody>
          <a:bodyPr>
            <a:noAutofit/>
          </a:bodyPr>
          <a:lstStyle/>
          <a:p>
            <a:pPr algn="just">
              <a:buBlip>
                <a:blip r:embed="rId3"/>
              </a:buBlip>
            </a:pPr>
            <a:r>
              <a:rPr lang="it-IT" sz="2400" dirty="0" smtClean="0"/>
              <a:t> </a:t>
            </a:r>
            <a:r>
              <a:rPr lang="it-IT" sz="2000" dirty="0" smtClean="0"/>
              <a:t>Inizialmente lo scopo di molti sistemi di elaborazione era il recupero di informazioni (solitamente memorizzate in una banca dati) per mostrarle all’utente.</a:t>
            </a:r>
          </a:p>
          <a:p>
            <a:pPr algn="ctr">
              <a:buNone/>
            </a:pPr>
            <a:endParaRPr lang="it-IT" sz="2000" dirty="0" smtClean="0"/>
          </a:p>
        </p:txBody>
      </p:sp>
      <p:sp>
        <p:nvSpPr>
          <p:cNvPr id="6" name="Rettangolo 5"/>
          <p:cNvSpPr/>
          <p:nvPr/>
        </p:nvSpPr>
        <p:spPr>
          <a:xfrm>
            <a:off x="428596" y="4786322"/>
            <a:ext cx="7500990" cy="1200329"/>
          </a:xfrm>
          <a:prstGeom prst="rect">
            <a:avLst/>
          </a:prstGeom>
        </p:spPr>
        <p:txBody>
          <a:bodyPr wrap="square">
            <a:spAutoFit/>
          </a:bodyPr>
          <a:lstStyle/>
          <a:p>
            <a:pPr algn="just">
              <a:buBlip>
                <a:blip r:embed="rId3"/>
              </a:buBlip>
            </a:pPr>
            <a:r>
              <a:rPr lang="it-IT" dirty="0" smtClean="0"/>
              <a:t> Visto che il flusso delle informazioni avveniva tra la banca dati e l’interfaccia utente, il programmatore inesperto era tentato di unire questi “pezzi” allo scopo di scrivere meno codice possibile e aumentare le prestazioni dell’applicazione.</a:t>
            </a:r>
          </a:p>
        </p:txBody>
      </p:sp>
      <p:pic>
        <p:nvPicPr>
          <p:cNvPr id="28674" name="Picture 2" descr="http://sqldeveloper.solyp.com/images/sqldeveloperLogo.jpg"/>
          <p:cNvPicPr>
            <a:picLocks noChangeAspect="1" noChangeArrowheads="1"/>
          </p:cNvPicPr>
          <p:nvPr/>
        </p:nvPicPr>
        <p:blipFill>
          <a:blip r:embed="rId4"/>
          <a:srcRect/>
          <a:stretch>
            <a:fillRect/>
          </a:stretch>
        </p:blipFill>
        <p:spPr bwMode="auto">
          <a:xfrm>
            <a:off x="4833956" y="2357430"/>
            <a:ext cx="2381250" cy="2181225"/>
          </a:xfrm>
          <a:prstGeom prst="rect">
            <a:avLst/>
          </a:prstGeom>
          <a:noFill/>
        </p:spPr>
      </p:pic>
      <p:sp>
        <p:nvSpPr>
          <p:cNvPr id="8" name="Freccia a sinistra 7"/>
          <p:cNvSpPr/>
          <p:nvPr/>
        </p:nvSpPr>
        <p:spPr>
          <a:xfrm>
            <a:off x="3262320" y="2857496"/>
            <a:ext cx="1500198" cy="857256"/>
          </a:xfrm>
          <a:prstGeom prst="lef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it-IT"/>
          </a:p>
        </p:txBody>
      </p:sp>
      <p:pic>
        <p:nvPicPr>
          <p:cNvPr id="28675" name="Picture 3" descr="C:\Program Files\Microsoft Office\MEDIA\CAGCAT10\j0292020.wmf"/>
          <p:cNvPicPr>
            <a:picLocks noChangeAspect="1" noChangeArrowheads="1"/>
          </p:cNvPicPr>
          <p:nvPr/>
        </p:nvPicPr>
        <p:blipFill>
          <a:blip r:embed="rId5">
            <a:duotone>
              <a:schemeClr val="accent1">
                <a:shade val="45000"/>
                <a:satMod val="135000"/>
              </a:schemeClr>
              <a:prstClr val="white"/>
            </a:duotone>
          </a:blip>
          <a:srcRect/>
          <a:stretch>
            <a:fillRect/>
          </a:stretch>
        </p:blipFill>
        <p:spPr bwMode="auto">
          <a:xfrm>
            <a:off x="1262056" y="2428868"/>
            <a:ext cx="1869034" cy="1773936"/>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8675"/>
                                        </p:tgtEl>
                                        <p:attrNameLst>
                                          <p:attrName>style.visibility</p:attrName>
                                        </p:attrNameLst>
                                      </p:cBhvr>
                                      <p:to>
                                        <p:strVal val="visible"/>
                                      </p:to>
                                    </p:set>
                                    <p:animEffect transition="in" filter="fade">
                                      <p:cBhvr>
                                        <p:cTn id="12" dur="500"/>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680068"/>
          </a:xfrm>
        </p:spPr>
        <p:txBody>
          <a:bodyPr>
            <a:normAutofit/>
          </a:bodyPr>
          <a:lstStyle/>
          <a:p>
            <a:r>
              <a:rPr lang="it-IT" dirty="0" err="1" smtClean="0"/>
              <a:t>MotivaZIONI</a:t>
            </a:r>
            <a:endParaRPr lang="it-IT" dirty="0"/>
          </a:p>
        </p:txBody>
      </p:sp>
      <p:sp>
        <p:nvSpPr>
          <p:cNvPr id="4" name="Rettangolo 3"/>
          <p:cNvSpPr/>
          <p:nvPr/>
        </p:nvSpPr>
        <p:spPr>
          <a:xfrm>
            <a:off x="2285984" y="1142984"/>
            <a:ext cx="3857652" cy="58477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PROBLEMA</a:t>
            </a:r>
            <a:endParaRPr lang="it-IT"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Segnaposto contenuto 2"/>
          <p:cNvSpPr txBox="1">
            <a:spLocks/>
          </p:cNvSpPr>
          <p:nvPr/>
        </p:nvSpPr>
        <p:spPr>
          <a:xfrm>
            <a:off x="571472" y="1714488"/>
            <a:ext cx="7239000" cy="1500198"/>
          </a:xfrm>
          <a:prstGeom prst="rect">
            <a:avLst/>
          </a:prstGeom>
        </p:spPr>
        <p:txBody>
          <a:bodyPr vert="horz">
            <a:normAutofit/>
          </a:bodyPr>
          <a:lstStyle/>
          <a:p>
            <a:pPr marL="274320" indent="-274320">
              <a:spcBef>
                <a:spcPts val="600"/>
              </a:spcBef>
              <a:buClr>
                <a:schemeClr val="tx2"/>
              </a:buClr>
              <a:buSzPct val="73000"/>
              <a:buFont typeface="Wingdings 2"/>
              <a:buChar char=""/>
              <a:defRPr/>
            </a:pPr>
            <a:r>
              <a:rPr lang="it-IT" sz="2000" dirty="0" smtClean="0"/>
              <a:t>La logica dell’applicazione fa molto di più di un semplice recupero dei dati</a:t>
            </a:r>
            <a:endParaRPr kumimoji="0" lang="it-IT" sz="20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it-IT" sz="2000" b="0" i="0" u="none" strike="noStrike" kern="1200" cap="none" spc="0" normalizeH="0" baseline="0" noProof="0" dirty="0" smtClean="0">
                <a:ln>
                  <a:noFill/>
                </a:ln>
                <a:solidFill>
                  <a:schemeClr val="tx1"/>
                </a:solidFill>
                <a:effectLst/>
                <a:uLnTx/>
                <a:uFillTx/>
                <a:latin typeface="+mn-lt"/>
                <a:ea typeface="+mn-ea"/>
                <a:cs typeface="+mn-cs"/>
              </a:rPr>
              <a:t> L’interfaccia utente tende a evolversi</a:t>
            </a:r>
            <a:r>
              <a:rPr kumimoji="0" lang="it-IT" sz="2000" b="0" i="0" u="none" strike="noStrike" kern="1200" cap="none" spc="0" normalizeH="0" noProof="0" dirty="0" smtClean="0">
                <a:ln>
                  <a:noFill/>
                </a:ln>
                <a:solidFill>
                  <a:schemeClr val="tx1"/>
                </a:solidFill>
                <a:effectLst/>
                <a:uLnTx/>
                <a:uFillTx/>
                <a:latin typeface="+mn-lt"/>
                <a:ea typeface="+mn-ea"/>
                <a:cs typeface="+mn-cs"/>
              </a:rPr>
              <a:t> più velocemente dei sistemi di gestione dei dati.</a:t>
            </a:r>
          </a:p>
          <a:p>
            <a:pPr marL="274320" marR="0" lvl="0" indent="-274320" algn="ctr" defTabSz="914400" rtl="0" eaLnBrk="1" fontAlgn="auto" latinLnBrk="0" hangingPunct="1">
              <a:lnSpc>
                <a:spcPct val="100000"/>
              </a:lnSpc>
              <a:spcBef>
                <a:spcPts val="600"/>
              </a:spcBef>
              <a:spcAft>
                <a:spcPts val="0"/>
              </a:spcAft>
              <a:buClr>
                <a:schemeClr val="tx2"/>
              </a:buClr>
              <a:buSzPct val="73000"/>
              <a:buFont typeface="Wingdings 2"/>
              <a:buNone/>
              <a:tabLst/>
              <a:defRPr/>
            </a:pPr>
            <a:endParaRPr kumimoji="0" lang="it-IT"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7" name="Picture 4" descr="Nokia_E61"/>
          <p:cNvPicPr>
            <a:picLocks noGrp="1" noChangeAspect="1" noChangeArrowheads="1"/>
          </p:cNvPicPr>
          <p:nvPr>
            <p:ph sz="quarter" idx="1"/>
          </p:nvPr>
        </p:nvPicPr>
        <p:blipFill>
          <a:blip r:embed="rId3">
            <a:clrChange>
              <a:clrFrom>
                <a:srgbClr val="FFFFFF"/>
              </a:clrFrom>
              <a:clrTo>
                <a:srgbClr val="FFFFFF">
                  <a:alpha val="0"/>
                </a:srgbClr>
              </a:clrTo>
            </a:clrChange>
          </a:blip>
          <a:srcRect/>
          <a:stretch>
            <a:fillRect/>
          </a:stretch>
        </p:blipFill>
        <p:spPr>
          <a:xfrm>
            <a:off x="1357290" y="4465653"/>
            <a:ext cx="1333500" cy="1743075"/>
          </a:xfrm>
          <a:noFill/>
        </p:spPr>
      </p:pic>
      <p:pic>
        <p:nvPicPr>
          <p:cNvPr id="8" name="Picture 8" descr="Nokia_N73"/>
          <p:cNvPicPr>
            <a:picLocks noChangeAspect="1" noChangeArrowheads="1"/>
          </p:cNvPicPr>
          <p:nvPr/>
        </p:nvPicPr>
        <p:blipFill>
          <a:blip r:embed="rId4"/>
          <a:srcRect/>
          <a:stretch>
            <a:fillRect/>
          </a:stretch>
        </p:blipFill>
        <p:spPr>
          <a:xfrm>
            <a:off x="285720" y="5037157"/>
            <a:ext cx="1077913" cy="1439863"/>
          </a:xfrm>
          <a:prstGeom prst="rect">
            <a:avLst/>
          </a:prstGeom>
          <a:noFill/>
        </p:spPr>
      </p:pic>
      <p:pic>
        <p:nvPicPr>
          <p:cNvPr id="9" name="Picture 10" descr="Nokia_5500"/>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a:xfrm>
            <a:off x="1071538" y="5394347"/>
            <a:ext cx="863600" cy="1177925"/>
          </a:xfrm>
          <a:prstGeom prst="rect">
            <a:avLst/>
          </a:prstGeom>
          <a:noFill/>
        </p:spPr>
      </p:pic>
      <p:pic>
        <p:nvPicPr>
          <p:cNvPr id="10" name="Picture 13" descr="SE_m600"/>
          <p:cNvPicPr>
            <a:picLocks noChangeAspect="1" noChangeArrowheads="1"/>
          </p:cNvPicPr>
          <p:nvPr/>
        </p:nvPicPr>
        <p:blipFill>
          <a:blip r:embed="rId6"/>
          <a:srcRect/>
          <a:stretch>
            <a:fillRect/>
          </a:stretch>
        </p:blipFill>
        <p:spPr>
          <a:xfrm rot="463193">
            <a:off x="6643702" y="4786322"/>
            <a:ext cx="1268412" cy="1866900"/>
          </a:xfrm>
          <a:prstGeom prst="rect">
            <a:avLst/>
          </a:prstGeom>
          <a:noFill/>
        </p:spPr>
      </p:pic>
      <p:pic>
        <p:nvPicPr>
          <p:cNvPr id="11" name="Picture 18" descr="SE_P990"/>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5857884" y="4627584"/>
            <a:ext cx="1320800" cy="1944688"/>
          </a:xfrm>
          <a:prstGeom prst="rect">
            <a:avLst/>
          </a:prstGeom>
          <a:noFill/>
          <a:ln w="9525">
            <a:noFill/>
            <a:miter lim="800000"/>
            <a:headEnd/>
            <a:tailEnd/>
          </a:ln>
        </p:spPr>
      </p:pic>
      <p:sp>
        <p:nvSpPr>
          <p:cNvPr id="12" name="CasellaDiTesto 11"/>
          <p:cNvSpPr txBox="1"/>
          <p:nvPr/>
        </p:nvSpPr>
        <p:spPr>
          <a:xfrm>
            <a:off x="2786050" y="3357562"/>
            <a:ext cx="2643206" cy="646331"/>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it-IT"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Sistema operativo Symbian 9.1</a:t>
            </a:r>
            <a:endParaRPr lang="it-IT"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3" name="CasellaDiTesto 12"/>
          <p:cNvSpPr txBox="1"/>
          <p:nvPr/>
        </p:nvSpPr>
        <p:spPr>
          <a:xfrm>
            <a:off x="785786" y="4286256"/>
            <a:ext cx="1214446" cy="369332"/>
          </a:xfrm>
          <a:prstGeom prst="rect">
            <a:avLst/>
          </a:prstGeom>
          <a:noFill/>
        </p:spPr>
        <p:txBody>
          <a:bodyPr wrap="square" rtlCol="0">
            <a:spAutoFit/>
          </a:bodyPr>
          <a:lstStyle/>
          <a:p>
            <a:r>
              <a:rPr lang="it-IT"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UI: S60</a:t>
            </a:r>
            <a:endParaRPr lang="it-IT"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4" name="CasellaDiTesto 13"/>
          <p:cNvSpPr txBox="1"/>
          <p:nvPr/>
        </p:nvSpPr>
        <p:spPr>
          <a:xfrm>
            <a:off x="6357950" y="4286256"/>
            <a:ext cx="1214446" cy="369332"/>
          </a:xfrm>
          <a:prstGeom prst="rect">
            <a:avLst/>
          </a:prstGeom>
          <a:noFill/>
        </p:spPr>
        <p:txBody>
          <a:bodyPr wrap="square" rtlCol="0">
            <a:spAutoFit/>
          </a:bodyPr>
          <a:lstStyle/>
          <a:p>
            <a:r>
              <a:rPr lang="it-IT"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UI: UIQ</a:t>
            </a:r>
            <a:endParaRPr lang="it-IT"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cxnSp>
        <p:nvCxnSpPr>
          <p:cNvPr id="16" name="Connettore 2 15"/>
          <p:cNvCxnSpPr>
            <a:stCxn id="12" idx="2"/>
            <a:endCxn id="13" idx="3"/>
          </p:cNvCxnSpPr>
          <p:nvPr/>
        </p:nvCxnSpPr>
        <p:spPr>
          <a:xfrm rot="5400000">
            <a:off x="2820429" y="3183697"/>
            <a:ext cx="467029" cy="21074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a:stCxn id="12" idx="2"/>
            <a:endCxn id="14" idx="1"/>
          </p:cNvCxnSpPr>
          <p:nvPr/>
        </p:nvCxnSpPr>
        <p:spPr>
          <a:xfrm rot="16200000" flipH="1">
            <a:off x="4999287" y="3112258"/>
            <a:ext cx="467029" cy="22502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CasellaDiTesto 21"/>
          <p:cNvSpPr txBox="1"/>
          <p:nvPr/>
        </p:nvSpPr>
        <p:spPr>
          <a:xfrm>
            <a:off x="3000364" y="4786322"/>
            <a:ext cx="2571768" cy="1477328"/>
          </a:xfrm>
          <a:prstGeom prst="rect">
            <a:avLst/>
          </a:prstGeom>
          <a:noFill/>
        </p:spPr>
        <p:txBody>
          <a:bodyPr wrap="square" rtlCol="0">
            <a:spAutoFit/>
          </a:bodyPr>
          <a:lstStyle/>
          <a:p>
            <a:pPr algn="ctr"/>
            <a:r>
              <a:rPr lang="it-IT" dirty="0" smtClean="0"/>
              <a:t>Il codice del S.O. è lo stesso per tutti i dispositivi ma ci sono notevoli differenze nell’interfaccia.</a:t>
            </a:r>
            <a:endParaRPr lang="it-IT"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3" presetClass="entr" presetSubtype="1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linds(horizontal)">
                                      <p:cBhvr>
                                        <p:cTn id="18" dur="500"/>
                                        <p:tgtEl>
                                          <p:spTgt spid="16"/>
                                        </p:tgtEl>
                                      </p:cBhvr>
                                    </p:animEffect>
                                  </p:childTnLst>
                                </p:cTn>
                              </p:par>
                              <p:par>
                                <p:cTn id="19" presetID="3" presetClass="entr" presetSubtype="1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linds(horizontal)">
                                      <p:cBhvr>
                                        <p:cTn id="21" dur="500"/>
                                        <p:tgtEl>
                                          <p:spTgt spid="18"/>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par>
                                <p:cTn id="41" presetID="10"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2" grpId="0"/>
      <p:bldP spid="13" grpId="0"/>
      <p:bldP spid="14"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680068"/>
          </a:xfrm>
        </p:spPr>
        <p:txBody>
          <a:bodyPr>
            <a:normAutofit/>
          </a:bodyPr>
          <a:lstStyle/>
          <a:p>
            <a:r>
              <a:rPr lang="it-IT" dirty="0" smtClean="0"/>
              <a:t>MOTIVAZIONI</a:t>
            </a:r>
            <a:endParaRPr lang="it-IT" dirty="0"/>
          </a:p>
        </p:txBody>
      </p:sp>
      <p:sp>
        <p:nvSpPr>
          <p:cNvPr id="3" name="Segnaposto contenuto 2"/>
          <p:cNvSpPr>
            <a:spLocks noGrp="1"/>
          </p:cNvSpPr>
          <p:nvPr>
            <p:ph idx="1"/>
          </p:nvPr>
        </p:nvSpPr>
        <p:spPr>
          <a:xfrm>
            <a:off x="314324" y="2285992"/>
            <a:ext cx="3829048" cy="3071834"/>
          </a:xfrm>
        </p:spPr>
        <p:txBody>
          <a:bodyPr>
            <a:normAutofit/>
          </a:bodyPr>
          <a:lstStyle/>
          <a:p>
            <a:r>
              <a:rPr lang="it-IT" sz="2000" dirty="0" smtClean="0"/>
              <a:t> </a:t>
            </a:r>
            <a:r>
              <a:rPr lang="it-IT" sz="2000" dirty="0" err="1" smtClean="0"/>
              <a:t>Layering</a:t>
            </a:r>
            <a:r>
              <a:rPr lang="it-IT" sz="2000" dirty="0" smtClean="0"/>
              <a:t>: suddividere l’architettura in livelli (</a:t>
            </a:r>
            <a:r>
              <a:rPr lang="it-IT" sz="2000" dirty="0" err="1" smtClean="0"/>
              <a:t>layers</a:t>
            </a:r>
            <a:r>
              <a:rPr lang="it-IT" sz="2000" dirty="0" smtClean="0"/>
              <a:t>) indipendenti dall’alto verso il basso.</a:t>
            </a:r>
          </a:p>
          <a:p>
            <a:r>
              <a:rPr lang="it-IT" sz="2000" dirty="0" smtClean="0"/>
              <a:t>Ad esempio, chi lavora sul </a:t>
            </a:r>
            <a:r>
              <a:rPr lang="it-IT" sz="2000" dirty="0" err="1" smtClean="0"/>
              <a:t>layer</a:t>
            </a:r>
            <a:r>
              <a:rPr lang="it-IT" sz="2000" dirty="0" smtClean="0"/>
              <a:t> Business </a:t>
            </a:r>
            <a:r>
              <a:rPr lang="it-IT" sz="2000" dirty="0" err="1" smtClean="0"/>
              <a:t>Logic</a:t>
            </a:r>
            <a:r>
              <a:rPr lang="it-IT" sz="2000" dirty="0" smtClean="0"/>
              <a:t> (</a:t>
            </a:r>
            <a:r>
              <a:rPr lang="it-IT" sz="2000" dirty="0" err="1" smtClean="0"/>
              <a:t>Model</a:t>
            </a:r>
            <a:r>
              <a:rPr lang="it-IT" sz="2000" dirty="0" smtClean="0"/>
              <a:t>) può restare all’oscuro di come verranno presentati i dati all’utente.</a:t>
            </a:r>
          </a:p>
          <a:p>
            <a:pPr algn="ctr">
              <a:buNone/>
            </a:pPr>
            <a:endParaRPr lang="it-IT" sz="1800" dirty="0" smtClean="0"/>
          </a:p>
        </p:txBody>
      </p:sp>
      <p:sp>
        <p:nvSpPr>
          <p:cNvPr id="4" name="Rettangolo 3"/>
          <p:cNvSpPr/>
          <p:nvPr/>
        </p:nvSpPr>
        <p:spPr>
          <a:xfrm>
            <a:off x="142844" y="1220916"/>
            <a:ext cx="3857652"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40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r>
              <a:rPr lang="it-IT" sz="32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SOLUZIONE</a:t>
            </a:r>
            <a:endParaRPr lang="it-IT"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graphicFrame>
        <p:nvGraphicFramePr>
          <p:cNvPr id="6" name="Diagramma 5"/>
          <p:cNvGraphicFramePr/>
          <p:nvPr/>
        </p:nvGraphicFramePr>
        <p:xfrm>
          <a:off x="3929059" y="2214554"/>
          <a:ext cx="4143404" cy="292895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
            </a:r>
            <a:br>
              <a:rPr lang="it-IT" dirty="0" smtClean="0"/>
            </a:br>
            <a:r>
              <a:rPr lang="it-IT" dirty="0" smtClean="0"/>
              <a:t>OBIETTIVO</a:t>
            </a:r>
            <a:endParaRPr lang="it-IT" dirty="0"/>
          </a:p>
        </p:txBody>
      </p:sp>
      <p:sp>
        <p:nvSpPr>
          <p:cNvPr id="5" name="Rectangle 3"/>
          <p:cNvSpPr txBox="1">
            <a:spLocks noChangeArrowheads="1"/>
          </p:cNvSpPr>
          <p:nvPr/>
        </p:nvSpPr>
        <p:spPr>
          <a:xfrm>
            <a:off x="428596" y="1428736"/>
            <a:ext cx="7258072" cy="4143404"/>
          </a:xfrm>
          <a:prstGeom prst="rect">
            <a:avLst/>
          </a:prstGeom>
        </p:spPr>
        <p:txBody>
          <a:bodyPr vert="horz">
            <a:noAutofit/>
          </a:bodyPr>
          <a:lstStyle/>
          <a:p>
            <a:pPr marL="274320" marR="0" lvl="0" indent="-274320" defTabSz="914400" rtl="0" eaLnBrk="1" fontAlgn="auto" latinLnBrk="0" hangingPunct="1">
              <a:lnSpc>
                <a:spcPct val="90000"/>
              </a:lnSpc>
              <a:spcBef>
                <a:spcPts val="600"/>
              </a:spcBef>
              <a:spcAft>
                <a:spcPts val="0"/>
              </a:spcAft>
              <a:buClr>
                <a:schemeClr val="tx2"/>
              </a:buClr>
              <a:buSzPct val="73000"/>
              <a:buFont typeface="Wingdings 2"/>
              <a:buChar char=""/>
              <a:tabLst/>
              <a:defRPr/>
            </a:pPr>
            <a:r>
              <a:rPr kumimoji="0" lang="it-IT" sz="2400" b="0" i="0" u="none" strike="noStrike" kern="1200" cap="none" spc="0" normalizeH="0" baseline="0" noProof="0" dirty="0" smtClean="0">
                <a:ln>
                  <a:noFill/>
                </a:ln>
                <a:solidFill>
                  <a:schemeClr val="tx1"/>
                </a:solidFill>
                <a:effectLst/>
                <a:uLnTx/>
                <a:uFillTx/>
                <a:latin typeface="+mn-lt"/>
                <a:ea typeface="+mn-ea"/>
                <a:cs typeface="+mn-cs"/>
              </a:rPr>
              <a:t>Facilitare la programmazione in sistemi che prevedono rappresentazioni </a:t>
            </a:r>
            <a:r>
              <a:rPr kumimoji="0" lang="it-IT" sz="2400" b="1" i="1" u="none" strike="noStrike" kern="1200" cap="none" spc="0" normalizeH="0" baseline="0" noProof="0" dirty="0" smtClean="0">
                <a:ln>
                  <a:noFill/>
                </a:ln>
                <a:solidFill>
                  <a:schemeClr val="tx1"/>
                </a:solidFill>
                <a:effectLst/>
                <a:uLnTx/>
                <a:uFillTx/>
                <a:latin typeface="+mn-lt"/>
                <a:ea typeface="+mn-ea"/>
                <a:cs typeface="+mn-cs"/>
              </a:rPr>
              <a:t>multiple</a:t>
            </a:r>
            <a:r>
              <a:rPr kumimoji="0" lang="it-IT" sz="2400" b="0" i="0" u="none" strike="noStrike" kern="1200" cap="none" spc="0" normalizeH="0" baseline="0" noProof="0" dirty="0" smtClean="0">
                <a:ln>
                  <a:noFill/>
                </a:ln>
                <a:solidFill>
                  <a:schemeClr val="tx1"/>
                </a:solidFill>
                <a:effectLst/>
                <a:uLnTx/>
                <a:uFillTx/>
                <a:latin typeface="+mn-lt"/>
                <a:ea typeface="+mn-ea"/>
                <a:cs typeface="+mn-cs"/>
              </a:rPr>
              <a:t> e </a:t>
            </a:r>
            <a:r>
              <a:rPr kumimoji="0" lang="it-IT" sz="2400" b="1" i="1" u="none" strike="noStrike" kern="1200" cap="none" spc="0" normalizeH="0" baseline="0" noProof="0" dirty="0" smtClean="0">
                <a:ln>
                  <a:noFill/>
                </a:ln>
                <a:solidFill>
                  <a:schemeClr val="tx1"/>
                </a:solidFill>
                <a:effectLst/>
                <a:uLnTx/>
                <a:uFillTx/>
                <a:latin typeface="+mn-lt"/>
                <a:ea typeface="+mn-ea"/>
                <a:cs typeface="+mn-cs"/>
              </a:rPr>
              <a:t>sincronizzate</a:t>
            </a:r>
            <a:r>
              <a:rPr kumimoji="0" lang="it-IT" sz="2400" b="0" i="0" u="none" strike="noStrike" kern="1200" cap="none" spc="0" normalizeH="0" baseline="0" noProof="0" dirty="0" smtClean="0">
                <a:ln>
                  <a:noFill/>
                </a:ln>
                <a:solidFill>
                  <a:schemeClr val="tx1"/>
                </a:solidFill>
                <a:effectLst/>
                <a:uLnTx/>
                <a:uFillTx/>
                <a:latin typeface="+mn-lt"/>
                <a:ea typeface="+mn-ea"/>
                <a:cs typeface="+mn-cs"/>
              </a:rPr>
              <a:t> di uno stesso insieme di dati</a:t>
            </a:r>
          </a:p>
          <a:p>
            <a:pPr marL="274320" marR="0" lvl="0" indent="-274320" algn="l" defTabSz="914400" rtl="0" eaLnBrk="1" fontAlgn="auto" latinLnBrk="0" hangingPunct="1">
              <a:lnSpc>
                <a:spcPct val="90000"/>
              </a:lnSpc>
              <a:spcBef>
                <a:spcPts val="600"/>
              </a:spcBef>
              <a:spcAft>
                <a:spcPts val="0"/>
              </a:spcAft>
              <a:buClr>
                <a:schemeClr val="tx2"/>
              </a:buClr>
              <a:buSzPct val="73000"/>
              <a:buFont typeface="Wingdings 2"/>
              <a:buChar char=""/>
              <a:tabLst/>
              <a:defRPr/>
            </a:pPr>
            <a:endParaRPr kumimoji="0" lang="it-IT"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90000"/>
              </a:lnSpc>
              <a:spcBef>
                <a:spcPts val="600"/>
              </a:spcBef>
              <a:spcAft>
                <a:spcPts val="0"/>
              </a:spcAft>
              <a:buClr>
                <a:schemeClr val="tx2"/>
              </a:buClr>
              <a:buSzPct val="73000"/>
              <a:buFont typeface="Wingdings 2"/>
              <a:buChar char=""/>
              <a:tabLst/>
              <a:defRPr/>
            </a:pPr>
            <a:r>
              <a:rPr kumimoji="0" lang="it-IT" sz="2400" b="0" i="0" u="none" strike="noStrike" kern="1200" cap="none" spc="0" normalizeH="0" baseline="0" noProof="0" dirty="0" smtClean="0">
                <a:ln>
                  <a:noFill/>
                </a:ln>
                <a:solidFill>
                  <a:schemeClr val="tx1"/>
                </a:solidFill>
                <a:effectLst/>
                <a:uLnTx/>
                <a:uFillTx/>
                <a:latin typeface="+mn-lt"/>
                <a:ea typeface="+mn-ea"/>
                <a:cs typeface="+mn-cs"/>
              </a:rPr>
              <a:t>Rendere </a:t>
            </a:r>
            <a:r>
              <a:rPr kumimoji="0" lang="it-IT" sz="2400" b="1" i="0" u="none" strike="noStrike" kern="1200" cap="none" spc="0" normalizeH="0" baseline="0" noProof="0" dirty="0" smtClean="0">
                <a:ln>
                  <a:noFill/>
                </a:ln>
                <a:solidFill>
                  <a:schemeClr val="tx1"/>
                </a:solidFill>
                <a:effectLst/>
                <a:uLnTx/>
                <a:uFillTx/>
                <a:latin typeface="+mn-lt"/>
                <a:ea typeface="+mn-ea"/>
                <a:cs typeface="+mn-cs"/>
              </a:rPr>
              <a:t>agile</a:t>
            </a:r>
            <a:r>
              <a:rPr kumimoji="0" lang="it-IT" sz="2400" b="0" i="0" u="none" strike="noStrike" kern="1200" cap="none" spc="0" normalizeH="0" baseline="0" noProof="0" dirty="0" smtClean="0">
                <a:ln>
                  <a:noFill/>
                </a:ln>
                <a:solidFill>
                  <a:schemeClr val="tx1"/>
                </a:solidFill>
                <a:effectLst/>
                <a:uLnTx/>
                <a:uFillTx/>
                <a:latin typeface="+mn-lt"/>
                <a:ea typeface="+mn-ea"/>
                <a:cs typeface="+mn-cs"/>
              </a:rPr>
              <a:t> il processo di modifica di sistemi le cui interfacce sono soggette a frequenti ritocchi (per adattamenti, trasposizioni o aggiunte)</a:t>
            </a:r>
          </a:p>
          <a:p>
            <a:pPr marL="274320" marR="0" lvl="0" indent="-274320" algn="l" defTabSz="914400" rtl="0" eaLnBrk="1" fontAlgn="auto" latinLnBrk="0" hangingPunct="1">
              <a:lnSpc>
                <a:spcPct val="90000"/>
              </a:lnSpc>
              <a:spcBef>
                <a:spcPts val="600"/>
              </a:spcBef>
              <a:spcAft>
                <a:spcPts val="0"/>
              </a:spcAft>
              <a:buClr>
                <a:schemeClr val="tx2"/>
              </a:buClr>
              <a:buSzPct val="73000"/>
              <a:buFont typeface="Wingdings 2"/>
              <a:buChar char=""/>
              <a:tabLst/>
              <a:defRPr/>
            </a:pPr>
            <a:endParaRPr kumimoji="0" lang="it-IT"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90000"/>
              </a:lnSpc>
              <a:spcBef>
                <a:spcPts val="600"/>
              </a:spcBef>
              <a:spcAft>
                <a:spcPts val="0"/>
              </a:spcAft>
              <a:buClr>
                <a:schemeClr val="tx2"/>
              </a:buClr>
              <a:buSzPct val="73000"/>
              <a:buFont typeface="Wingdings 2"/>
              <a:buChar char=""/>
              <a:tabLst/>
              <a:defRPr/>
            </a:pPr>
            <a:r>
              <a:rPr kumimoji="0" lang="it-IT" sz="2400" b="1" i="0" u="none" strike="noStrike" kern="1200" cap="none" spc="0" normalizeH="0" baseline="0" noProof="0" dirty="0" smtClean="0">
                <a:ln>
                  <a:noFill/>
                </a:ln>
                <a:solidFill>
                  <a:schemeClr val="tx1"/>
                </a:solidFill>
                <a:effectLst/>
                <a:uLnTx/>
                <a:uFillTx/>
                <a:latin typeface="+mn-lt"/>
                <a:ea typeface="+mn-ea"/>
                <a:cs typeface="+mn-cs"/>
              </a:rPr>
              <a:t>Separare</a:t>
            </a:r>
            <a:r>
              <a:rPr kumimoji="0" lang="it-IT" sz="2400" b="0" i="0" u="none" strike="noStrike" kern="1200" cap="none" spc="0" normalizeH="0" baseline="0" noProof="0" dirty="0" smtClean="0">
                <a:ln>
                  <a:noFill/>
                </a:ln>
                <a:solidFill>
                  <a:schemeClr val="tx1"/>
                </a:solidFill>
                <a:effectLst/>
                <a:uLnTx/>
                <a:uFillTx/>
                <a:latin typeface="+mn-lt"/>
                <a:ea typeface="+mn-ea"/>
                <a:cs typeface="+mn-cs"/>
              </a:rPr>
              <a:t> il lavoro degli sviluppatori in base a competenze specializzate</a:t>
            </a:r>
            <a:endParaRPr kumimoji="0" lang="it-IT"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CasellaDiTesto 6"/>
          <p:cNvSpPr txBox="1"/>
          <p:nvPr/>
        </p:nvSpPr>
        <p:spPr>
          <a:xfrm>
            <a:off x="5429256" y="5335801"/>
            <a:ext cx="2571768" cy="307777"/>
          </a:xfrm>
          <a:prstGeom prst="rect">
            <a:avLst/>
          </a:prstGeom>
          <a:noFill/>
        </p:spPr>
        <p:txBody>
          <a:bodyPr wrap="square" rtlCol="0">
            <a:spAutoFit/>
          </a:bodyPr>
          <a:lstStyle/>
          <a:p>
            <a:r>
              <a:rPr lang="it-IT" sz="1400" dirty="0" smtClean="0"/>
              <a:t>(Daniele </a:t>
            </a:r>
            <a:r>
              <a:rPr lang="it-IT" sz="1400" dirty="0" err="1" smtClean="0"/>
              <a:t>Bertolotti</a:t>
            </a:r>
            <a:r>
              <a:rPr lang="it-IT" sz="1400" dirty="0" smtClean="0"/>
              <a:t>)</a:t>
            </a:r>
            <a:endParaRPr lang="it-IT" sz="1400" dirty="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OBIETTIVO</a:t>
            </a:r>
            <a:endParaRPr lang="it-IT" dirty="0"/>
          </a:p>
        </p:txBody>
      </p:sp>
      <p:graphicFrame>
        <p:nvGraphicFramePr>
          <p:cNvPr id="12" name="Object 2"/>
          <p:cNvGraphicFramePr>
            <a:graphicFrameLocks noGrp="1" noChangeAspect="1"/>
          </p:cNvGraphicFramePr>
          <p:nvPr>
            <p:ph idx="1"/>
          </p:nvPr>
        </p:nvGraphicFramePr>
        <p:xfrm>
          <a:off x="-285784" y="2285992"/>
          <a:ext cx="3500430" cy="1524000"/>
        </p:xfrm>
        <a:graphic>
          <a:graphicData uri="http://schemas.openxmlformats.org/drawingml/2006/chart">
            <c:chart xmlns:c="http://schemas.openxmlformats.org/drawingml/2006/chart" xmlns:r="http://schemas.openxmlformats.org/officeDocument/2006/relationships" r:id="rId3"/>
          </a:graphicData>
        </a:graphic>
      </p:graphicFrame>
      <p:sp>
        <p:nvSpPr>
          <p:cNvPr id="6" name="CasellaDiTesto 5"/>
          <p:cNvSpPr txBox="1"/>
          <p:nvPr/>
        </p:nvSpPr>
        <p:spPr>
          <a:xfrm>
            <a:off x="428596" y="785794"/>
            <a:ext cx="7429552" cy="369332"/>
          </a:xfrm>
          <a:prstGeom prst="rect">
            <a:avLst/>
          </a:prstGeom>
        </p:spPr>
        <p:txBody>
          <a:bodyPr vert="horz">
            <a:noAutofit/>
          </a:bodyPr>
          <a:lstStyle/>
          <a:p>
            <a:pPr indent="-274320">
              <a:lnSpc>
                <a:spcPct val="90000"/>
              </a:lnSpc>
              <a:buClr>
                <a:schemeClr val="tx2"/>
              </a:buClr>
              <a:buSzPct val="73000"/>
            </a:pPr>
            <a:r>
              <a:rPr lang="it-IT" sz="2000" b="1" dirty="0" smtClean="0">
                <a:solidFill>
                  <a:schemeClr val="tx2">
                    <a:lumMod val="75000"/>
                  </a:schemeClr>
                </a:solidFill>
              </a:rPr>
              <a:t>Rappresentazioni multiple e sincronizzate</a:t>
            </a:r>
          </a:p>
        </p:txBody>
      </p:sp>
      <p:graphicFrame>
        <p:nvGraphicFramePr>
          <p:cNvPr id="11" name="Object 3"/>
          <p:cNvGraphicFramePr>
            <a:graphicFrameLocks noChangeAspect="1"/>
          </p:cNvGraphicFramePr>
          <p:nvPr/>
        </p:nvGraphicFramePr>
        <p:xfrm>
          <a:off x="5857884" y="2428868"/>
          <a:ext cx="2916237" cy="18669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Object 84"/>
          <p:cNvGraphicFramePr>
            <a:graphicFrameLocks noChangeAspect="1"/>
          </p:cNvGraphicFramePr>
          <p:nvPr/>
        </p:nvGraphicFramePr>
        <p:xfrm>
          <a:off x="3000364" y="1214422"/>
          <a:ext cx="2798763" cy="1866900"/>
        </p:xfrm>
        <a:graphic>
          <a:graphicData uri="http://schemas.openxmlformats.org/drawingml/2006/chart">
            <c:chart xmlns:c="http://schemas.openxmlformats.org/drawingml/2006/chart" xmlns:r="http://schemas.openxmlformats.org/officeDocument/2006/relationships" r:id="rId5"/>
          </a:graphicData>
        </a:graphic>
      </p:graphicFrame>
      <p:sp>
        <p:nvSpPr>
          <p:cNvPr id="13" name="Disco magnetico 12"/>
          <p:cNvSpPr/>
          <p:nvPr/>
        </p:nvSpPr>
        <p:spPr>
          <a:xfrm>
            <a:off x="3428992" y="5429264"/>
            <a:ext cx="1785950" cy="121444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Documento multiplo 13"/>
          <p:cNvSpPr/>
          <p:nvPr/>
        </p:nvSpPr>
        <p:spPr>
          <a:xfrm>
            <a:off x="3500430" y="3929066"/>
            <a:ext cx="1714512" cy="1143008"/>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6" name="Connettore 2 15"/>
          <p:cNvCxnSpPr/>
          <p:nvPr/>
        </p:nvCxnSpPr>
        <p:spPr>
          <a:xfrm rot="10800000">
            <a:off x="2643174" y="3857628"/>
            <a:ext cx="571504"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rot="5400000" flipH="1" flipV="1">
            <a:off x="3965571" y="3464719"/>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rot="5400000" flipH="1" flipV="1">
            <a:off x="5500694" y="3786190"/>
            <a:ext cx="500066"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rot="5400000" flipH="1" flipV="1">
            <a:off x="4179091" y="5250669"/>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CasellaDiTesto 22"/>
          <p:cNvSpPr txBox="1"/>
          <p:nvPr/>
        </p:nvSpPr>
        <p:spPr>
          <a:xfrm>
            <a:off x="5786446" y="4032128"/>
            <a:ext cx="2143140" cy="1754326"/>
          </a:xfrm>
          <a:prstGeom prst="rect">
            <a:avLst/>
          </a:prstGeom>
          <a:noFill/>
        </p:spPr>
        <p:txBody>
          <a:bodyPr wrap="square" rtlCol="0">
            <a:spAutoFit/>
          </a:bodyPr>
          <a:lstStyle/>
          <a:p>
            <a:r>
              <a:rPr lang="it-IT" dirty="0" smtClean="0"/>
              <a:t>Le modifiche ai dati devono essere riflesse su tutte le interfacce </a:t>
            </a:r>
            <a:r>
              <a:rPr lang="it-IT" b="1" dirty="0" smtClean="0"/>
              <a:t>in maniera sincronizzata</a:t>
            </a:r>
            <a:endParaRPr lang="it-IT" b="1" dirty="0"/>
          </a:p>
        </p:txBody>
      </p:sp>
      <p:sp>
        <p:nvSpPr>
          <p:cNvPr id="24" name="CasellaDiTesto 23"/>
          <p:cNvSpPr txBox="1"/>
          <p:nvPr/>
        </p:nvSpPr>
        <p:spPr>
          <a:xfrm>
            <a:off x="785786" y="5786454"/>
            <a:ext cx="2071702" cy="369332"/>
          </a:xfrm>
          <a:prstGeom prst="rect">
            <a:avLst/>
          </a:prstGeom>
          <a:noFill/>
        </p:spPr>
        <p:txBody>
          <a:bodyPr wrap="square" rtlCol="0">
            <a:spAutoFit/>
          </a:bodyPr>
          <a:lstStyle/>
          <a:p>
            <a:r>
              <a:rPr lang="it-IT" dirty="0" smtClean="0"/>
              <a:t>Gestione dati</a:t>
            </a:r>
            <a:endParaRPr lang="it-IT" dirty="0"/>
          </a:p>
        </p:txBody>
      </p:sp>
      <p:sp>
        <p:nvSpPr>
          <p:cNvPr id="25" name="CasellaDiTesto 24"/>
          <p:cNvSpPr txBox="1"/>
          <p:nvPr/>
        </p:nvSpPr>
        <p:spPr>
          <a:xfrm>
            <a:off x="714348" y="4086059"/>
            <a:ext cx="2143140" cy="1200329"/>
          </a:xfrm>
          <a:prstGeom prst="rect">
            <a:avLst/>
          </a:prstGeom>
          <a:noFill/>
        </p:spPr>
        <p:txBody>
          <a:bodyPr wrap="square" rtlCol="0">
            <a:spAutoFit/>
          </a:bodyPr>
          <a:lstStyle/>
          <a:p>
            <a:r>
              <a:rPr lang="it-IT" dirty="0" smtClean="0"/>
              <a:t>Procedure che fanno evolvere lo stato dell’applicazione</a:t>
            </a:r>
            <a:endParaRPr lang="it-IT" dirty="0"/>
          </a:p>
        </p:txBody>
      </p:sp>
      <p:sp>
        <p:nvSpPr>
          <p:cNvPr id="21" name="Documento 20">
            <a:hlinkClick r:id="rId6" action="ppaction://program" highlightClick="1"/>
          </p:cNvPr>
          <p:cNvSpPr/>
          <p:nvPr/>
        </p:nvSpPr>
        <p:spPr>
          <a:xfrm>
            <a:off x="7143768" y="428604"/>
            <a:ext cx="785818" cy="357190"/>
          </a:xfrm>
          <a:prstGeom prst="actionButtonDocumen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CLASSIFICAZIONE</a:t>
            </a:r>
            <a:endParaRPr lang="it-IT" dirty="0"/>
          </a:p>
        </p:txBody>
      </p:sp>
      <p:pic>
        <p:nvPicPr>
          <p:cNvPr id="1026" name="Picture 2"/>
          <p:cNvPicPr>
            <a:picLocks noGrp="1" noChangeAspect="1" noChangeArrowheads="1"/>
          </p:cNvPicPr>
          <p:nvPr>
            <p:ph idx="1"/>
          </p:nvPr>
        </p:nvPicPr>
        <p:blipFill>
          <a:blip r:embed="rId2"/>
          <a:srcRect/>
          <a:stretch>
            <a:fillRect/>
          </a:stretch>
        </p:blipFill>
        <p:spPr bwMode="auto">
          <a:xfrm>
            <a:off x="1214414" y="1714488"/>
            <a:ext cx="5715040" cy="339659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CasellaDiTesto 4"/>
          <p:cNvSpPr txBox="1"/>
          <p:nvPr/>
        </p:nvSpPr>
        <p:spPr>
          <a:xfrm>
            <a:off x="285720" y="1142984"/>
            <a:ext cx="7786742" cy="369332"/>
          </a:xfrm>
          <a:prstGeom prst="rect">
            <a:avLst/>
          </a:prstGeom>
          <a:noFill/>
        </p:spPr>
        <p:txBody>
          <a:bodyPr wrap="square" rtlCol="0">
            <a:spAutoFit/>
          </a:bodyPr>
          <a:lstStyle/>
          <a:p>
            <a:pPr>
              <a:buFont typeface="Arial" pitchFamily="34" charset="0"/>
              <a:buChar char="•"/>
            </a:pPr>
            <a:r>
              <a:rPr lang="it-IT" dirty="0" smtClean="0"/>
              <a:t> Il pattern MVC </a:t>
            </a:r>
            <a:r>
              <a:rPr lang="it-IT" dirty="0" smtClean="0">
                <a:solidFill>
                  <a:schemeClr val="tx2"/>
                </a:solidFill>
              </a:rPr>
              <a:t>NON </a:t>
            </a:r>
            <a:r>
              <a:rPr lang="it-IT" dirty="0" smtClean="0"/>
              <a:t>è stato descritto nella raccolta di pattern della </a:t>
            </a:r>
            <a:r>
              <a:rPr lang="it-IT" dirty="0" err="1" smtClean="0"/>
              <a:t>GoF</a:t>
            </a:r>
            <a:r>
              <a:rPr lang="it-IT" dirty="0" smtClean="0"/>
              <a:t>.</a:t>
            </a:r>
          </a:p>
        </p:txBody>
      </p:sp>
      <p:sp>
        <p:nvSpPr>
          <p:cNvPr id="6" name="CasellaDiTesto 5"/>
          <p:cNvSpPr txBox="1"/>
          <p:nvPr/>
        </p:nvSpPr>
        <p:spPr>
          <a:xfrm>
            <a:off x="285720" y="5286388"/>
            <a:ext cx="7572428" cy="646331"/>
          </a:xfrm>
          <a:prstGeom prst="rect">
            <a:avLst/>
          </a:prstGeom>
          <a:noFill/>
        </p:spPr>
        <p:txBody>
          <a:bodyPr wrap="square" rtlCol="0">
            <a:spAutoFit/>
          </a:bodyPr>
          <a:lstStyle/>
          <a:p>
            <a:pPr>
              <a:buFont typeface="Arial" pitchFamily="34" charset="0"/>
              <a:buChar char="•"/>
            </a:pPr>
            <a:r>
              <a:rPr lang="it-IT" dirty="0" smtClean="0"/>
              <a:t> Non possiamo classificarlo strettamente secondo i criteri “Scope” e “</a:t>
            </a:r>
            <a:r>
              <a:rPr lang="it-IT" dirty="0" err="1" smtClean="0"/>
              <a:t>Purpose</a:t>
            </a:r>
            <a:r>
              <a:rPr lang="it-IT" dirty="0" smtClean="0"/>
              <a:t>”. </a:t>
            </a:r>
          </a:p>
        </p:txBody>
      </p:sp>
    </p:spTree>
  </p:cSld>
  <p:clrMapOvr>
    <a:masterClrMapping/>
  </p:clrMapOvr>
  <p:transition>
    <p:cut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537192"/>
          </a:xfrm>
        </p:spPr>
        <p:txBody>
          <a:bodyPr>
            <a:normAutofit fontScale="90000"/>
          </a:bodyPr>
          <a:lstStyle/>
          <a:p>
            <a:r>
              <a:rPr lang="it-IT" dirty="0" smtClean="0"/>
              <a:t>MVC - CLASSIFICAZIONE</a:t>
            </a:r>
            <a:endParaRPr lang="it-IT" dirty="0"/>
          </a:p>
        </p:txBody>
      </p:sp>
      <p:sp>
        <p:nvSpPr>
          <p:cNvPr id="6" name="CasellaDiTesto 5"/>
          <p:cNvSpPr txBox="1"/>
          <p:nvPr/>
        </p:nvSpPr>
        <p:spPr>
          <a:xfrm>
            <a:off x="285720" y="1353909"/>
            <a:ext cx="7572428" cy="646331"/>
          </a:xfrm>
          <a:prstGeom prst="rect">
            <a:avLst/>
          </a:prstGeom>
          <a:noFill/>
        </p:spPr>
        <p:txBody>
          <a:bodyPr wrap="square" rtlCol="0">
            <a:spAutoFit/>
          </a:bodyPr>
          <a:lstStyle/>
          <a:p>
            <a:pPr>
              <a:buFont typeface="Arial" pitchFamily="34" charset="0"/>
              <a:buChar char="•"/>
            </a:pPr>
            <a:r>
              <a:rPr lang="it-IT" dirty="0" smtClean="0"/>
              <a:t> Qualcuno suggerisce, come eventuale collocazione, la categoria “</a:t>
            </a:r>
            <a:r>
              <a:rPr lang="it-IT" dirty="0" err="1" smtClean="0"/>
              <a:t>Behavioral</a:t>
            </a:r>
            <a:r>
              <a:rPr lang="it-IT" dirty="0" smtClean="0"/>
              <a:t>”…</a:t>
            </a:r>
          </a:p>
        </p:txBody>
      </p:sp>
      <p:sp>
        <p:nvSpPr>
          <p:cNvPr id="8" name="CasellaDiTesto 7"/>
          <p:cNvSpPr txBox="1"/>
          <p:nvPr/>
        </p:nvSpPr>
        <p:spPr>
          <a:xfrm>
            <a:off x="285720" y="2023110"/>
            <a:ext cx="7572428" cy="147732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Arial" pitchFamily="34" charset="0"/>
              <a:buChar char="•"/>
            </a:pPr>
            <a:r>
              <a:rPr lang="it-IT" dirty="0" smtClean="0">
                <a:solidFill>
                  <a:schemeClr val="tx1"/>
                </a:solidFill>
              </a:rPr>
              <a:t> </a:t>
            </a:r>
            <a:r>
              <a:rPr lang="it-IT" b="1" dirty="0" smtClean="0">
                <a:solidFill>
                  <a:schemeClr val="tx1"/>
                </a:solidFill>
              </a:rPr>
              <a:t>PATTERN BEHAVIORAL</a:t>
            </a:r>
            <a:r>
              <a:rPr lang="it-IT" dirty="0" smtClean="0">
                <a:solidFill>
                  <a:schemeClr val="tx1"/>
                </a:solidFill>
              </a:rPr>
              <a:t>: riguardano gli algoritmi e l’assegnazione delle responsabilità fra oggetti. Descrivono non solo gli oggetti e le classi ma anche le modalità di comunicazione fra di essi. Modellano i complessi flussi di controllo difficili da seguire a </a:t>
            </a:r>
            <a:r>
              <a:rPr lang="it-IT" dirty="0" err="1" smtClean="0">
                <a:solidFill>
                  <a:schemeClr val="tx1"/>
                </a:solidFill>
              </a:rPr>
              <a:t>runtime</a:t>
            </a:r>
            <a:r>
              <a:rPr lang="it-IT" dirty="0" smtClean="0">
                <a:solidFill>
                  <a:schemeClr val="tx1"/>
                </a:solidFill>
              </a:rPr>
              <a:t>: in questo modo ci si può concentrare solo sul modo in cui gli oggetti sono interconnessi.</a:t>
            </a:r>
          </a:p>
        </p:txBody>
      </p:sp>
      <p:sp>
        <p:nvSpPr>
          <p:cNvPr id="9" name="CasellaDiTesto 8"/>
          <p:cNvSpPr txBox="1"/>
          <p:nvPr/>
        </p:nvSpPr>
        <p:spPr>
          <a:xfrm>
            <a:off x="285720" y="4000504"/>
            <a:ext cx="7572428" cy="147732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Arial" pitchFamily="34" charset="0"/>
              <a:buChar char="•"/>
            </a:pPr>
            <a:r>
              <a:rPr lang="it-IT" dirty="0" smtClean="0"/>
              <a:t> </a:t>
            </a:r>
            <a:r>
              <a:rPr lang="it-IT" b="1" dirty="0" smtClean="0"/>
              <a:t>PATTERN ARCHITETTURALI: </a:t>
            </a:r>
            <a:r>
              <a:rPr lang="it-IT" dirty="0" smtClean="0"/>
              <a:t>operano ad un livello diverso (e più ampio) rispetto ai design pattern, ed esprimono schemi di base per impostare l'organizzazione strutturale di un sistema software. In questi schemi si descrivono sottosistemi predefiniti insieme con i ruoli che essi assumono e le relazioni reciproche. </a:t>
            </a:r>
            <a:r>
              <a:rPr lang="it-IT" sz="1400" dirty="0" smtClean="0"/>
              <a:t>(</a:t>
            </a:r>
            <a:r>
              <a:rPr lang="it-IT" sz="1400" i="1" dirty="0" err="1" smtClean="0"/>
              <a:t>Wikipedia</a:t>
            </a:r>
            <a:r>
              <a:rPr lang="it-IT" sz="1400" dirty="0" smtClean="0"/>
              <a:t>)</a:t>
            </a:r>
            <a:endParaRPr lang="it-IT" sz="1400" dirty="0" smtClean="0">
              <a:solidFill>
                <a:srgbClr val="FF0000"/>
              </a:solidFill>
            </a:endParaRPr>
          </a:p>
        </p:txBody>
      </p:sp>
      <p:sp>
        <p:nvSpPr>
          <p:cNvPr id="11" name="CasellaDiTesto 10"/>
          <p:cNvSpPr txBox="1"/>
          <p:nvPr/>
        </p:nvSpPr>
        <p:spPr>
          <a:xfrm>
            <a:off x="428596" y="3643314"/>
            <a:ext cx="7572428" cy="369332"/>
          </a:xfrm>
          <a:prstGeom prst="rect">
            <a:avLst/>
          </a:prstGeom>
          <a:noFill/>
        </p:spPr>
        <p:txBody>
          <a:bodyPr wrap="square" rtlCol="0">
            <a:spAutoFit/>
          </a:bodyPr>
          <a:lstStyle/>
          <a:p>
            <a:pPr>
              <a:buFont typeface="Arial" pitchFamily="34" charset="0"/>
              <a:buChar char="•"/>
            </a:pPr>
            <a:r>
              <a:rPr lang="it-IT" dirty="0" smtClean="0"/>
              <a:t> Una classificazione alternativa:</a:t>
            </a:r>
          </a:p>
        </p:txBody>
      </p:sp>
      <p:sp>
        <p:nvSpPr>
          <p:cNvPr id="12" name="CasellaDiTesto 11"/>
          <p:cNvSpPr txBox="1"/>
          <p:nvPr/>
        </p:nvSpPr>
        <p:spPr>
          <a:xfrm>
            <a:off x="571472" y="5857892"/>
            <a:ext cx="7572428" cy="369332"/>
          </a:xfrm>
          <a:prstGeom prst="rect">
            <a:avLst/>
          </a:prstGeom>
          <a:noFill/>
        </p:spPr>
        <p:txBody>
          <a:bodyPr wrap="square" rtlCol="0">
            <a:spAutoFit/>
          </a:bodyPr>
          <a:lstStyle/>
          <a:p>
            <a:r>
              <a:rPr lang="it-IT" dirty="0" smtClean="0"/>
              <a:t>Quindi? ... Dipende da dove si usa!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linds(horizontal)">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to">
  <a:themeElements>
    <a:clrScheme name="Mi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i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i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24301</TotalTime>
  <Words>2293</Words>
  <Application>Microsoft Office PowerPoint</Application>
  <PresentationFormat>Presentazione su schermo (4:3)</PresentationFormat>
  <Paragraphs>212</Paragraphs>
  <Slides>29</Slides>
  <Notes>11</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29</vt:i4>
      </vt:variant>
    </vt:vector>
  </HeadingPairs>
  <TitlesOfParts>
    <vt:vector size="31" baseType="lpstr">
      <vt:lpstr>Mito</vt:lpstr>
      <vt:lpstr>Equazione</vt:lpstr>
      <vt:lpstr>MVC</vt:lpstr>
      <vt:lpstr>INTRODUZIONE</vt:lpstr>
      <vt:lpstr>MotivaZIONI</vt:lpstr>
      <vt:lpstr>MotivaZIONI</vt:lpstr>
      <vt:lpstr>MOTIVAZIONI</vt:lpstr>
      <vt:lpstr> OBIETTIVO</vt:lpstr>
      <vt:lpstr>OBIETTIVO</vt:lpstr>
      <vt:lpstr>MVC - CLASSIFICAZIONE</vt:lpstr>
      <vt:lpstr>MVC - CLASSIFICAZIONE</vt:lpstr>
      <vt:lpstr>LINEE GUIDA</vt:lpstr>
      <vt:lpstr>STRUTTURA</vt:lpstr>
      <vt:lpstr>PARTECIPANTI</vt:lpstr>
      <vt:lpstr>MVC – COLLABORAZIONI</vt:lpstr>
      <vt:lpstr>MVC – DIAGRAMMA DI SEQUENZA</vt:lpstr>
      <vt:lpstr>MVC - COLLABORAZIONI</vt:lpstr>
      <vt:lpstr>MVC – DIAGRAMMA DI SEQUENZA</vt:lpstr>
      <vt:lpstr>MVP - COLLABORAZIONI</vt:lpstr>
      <vt:lpstr>MVC - PARTECIPANTI</vt:lpstr>
      <vt:lpstr>MVC - PARTECIPANTI</vt:lpstr>
      <vt:lpstr>STRUTTURA</vt:lpstr>
      <vt:lpstr>MVC - CONSEGUENZE</vt:lpstr>
      <vt:lpstr>MVC - ESEMPIO</vt:lpstr>
      <vt:lpstr>MVC - MVCTemp</vt:lpstr>
      <vt:lpstr>MVC - MVCTEMP</vt:lpstr>
      <vt:lpstr>MVC - MVCTEMP</vt:lpstr>
      <vt:lpstr>MVC - MVCTEMP</vt:lpstr>
      <vt:lpstr>MVC - MVCTEMP</vt:lpstr>
      <vt:lpstr>MVC – SCENARIO WEB</vt:lpstr>
      <vt:lpstr>FINE</vt:lpstr>
    </vt:vector>
  </TitlesOfParts>
  <Company>Spedali Civili di Brescia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MVC</dc:title>
  <dc:creator>Silvio Finardi</dc:creator>
  <cp:lastModifiedBy>Silvio Finardi</cp:lastModifiedBy>
  <cp:revision>374</cp:revision>
  <dcterms:created xsi:type="dcterms:W3CDTF">2009-01-14T10:49:18Z</dcterms:created>
  <dcterms:modified xsi:type="dcterms:W3CDTF">2009-02-09T07:46:23Z</dcterms:modified>
</cp:coreProperties>
</file>