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725" r:id="rId2"/>
    <p:sldMasterId id="2147483764" r:id="rId3"/>
  </p:sldMasterIdLst>
  <p:notesMasterIdLst>
    <p:notesMasterId r:id="rId70"/>
  </p:notesMasterIdLst>
  <p:sldIdLst>
    <p:sldId id="256" r:id="rId4"/>
    <p:sldId id="333" r:id="rId5"/>
    <p:sldId id="318" r:id="rId6"/>
    <p:sldId id="260" r:id="rId7"/>
    <p:sldId id="261" r:id="rId8"/>
    <p:sldId id="262" r:id="rId9"/>
    <p:sldId id="275" r:id="rId10"/>
    <p:sldId id="276" r:id="rId11"/>
    <p:sldId id="263" r:id="rId12"/>
    <p:sldId id="264" r:id="rId13"/>
    <p:sldId id="277" r:id="rId14"/>
    <p:sldId id="265" r:id="rId15"/>
    <p:sldId id="266" r:id="rId16"/>
    <p:sldId id="278" r:id="rId17"/>
    <p:sldId id="267" r:id="rId18"/>
    <p:sldId id="268" r:id="rId19"/>
    <p:sldId id="282" r:id="rId20"/>
    <p:sldId id="281" r:id="rId21"/>
    <p:sldId id="341" r:id="rId22"/>
    <p:sldId id="280" r:id="rId23"/>
    <p:sldId id="331" r:id="rId24"/>
    <p:sldId id="338" r:id="rId25"/>
    <p:sldId id="335" r:id="rId26"/>
    <p:sldId id="336" r:id="rId27"/>
    <p:sldId id="337" r:id="rId28"/>
    <p:sldId id="334" r:id="rId29"/>
    <p:sldId id="339" r:id="rId30"/>
    <p:sldId id="269" r:id="rId31"/>
    <p:sldId id="283" r:id="rId32"/>
    <p:sldId id="270" r:id="rId33"/>
    <p:sldId id="271" r:id="rId34"/>
    <p:sldId id="340" r:id="rId35"/>
    <p:sldId id="342" r:id="rId36"/>
    <p:sldId id="272" r:id="rId37"/>
    <p:sldId id="273" r:id="rId38"/>
    <p:sldId id="274" r:id="rId39"/>
    <p:sldId id="284" r:id="rId40"/>
    <p:sldId id="287" r:id="rId41"/>
    <p:sldId id="343" r:id="rId42"/>
    <p:sldId id="285" r:id="rId43"/>
    <p:sldId id="286" r:id="rId44"/>
    <p:sldId id="288" r:id="rId45"/>
    <p:sldId id="289" r:id="rId46"/>
    <p:sldId id="303" r:id="rId47"/>
    <p:sldId id="290" r:id="rId48"/>
    <p:sldId id="304" r:id="rId49"/>
    <p:sldId id="344" r:id="rId50"/>
    <p:sldId id="308" r:id="rId51"/>
    <p:sldId id="311" r:id="rId52"/>
    <p:sldId id="332" r:id="rId53"/>
    <p:sldId id="292" r:id="rId54"/>
    <p:sldId id="312" r:id="rId55"/>
    <p:sldId id="316" r:id="rId56"/>
    <p:sldId id="345" r:id="rId57"/>
    <p:sldId id="313" r:id="rId58"/>
    <p:sldId id="310" r:id="rId59"/>
    <p:sldId id="321" r:id="rId60"/>
    <p:sldId id="322" r:id="rId61"/>
    <p:sldId id="323" r:id="rId62"/>
    <p:sldId id="324" r:id="rId63"/>
    <p:sldId id="347" r:id="rId64"/>
    <p:sldId id="325" r:id="rId65"/>
    <p:sldId id="320" r:id="rId66"/>
    <p:sldId id="330" r:id="rId67"/>
    <p:sldId id="293" r:id="rId68"/>
    <p:sldId id="294" r:id="rId6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manuele DelBono" initials="E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1820" autoAdjust="0"/>
  </p:normalViewPr>
  <p:slideViewPr>
    <p:cSldViewPr>
      <p:cViewPr varScale="1">
        <p:scale>
          <a:sx n="85" d="100"/>
          <a:sy n="85" d="100"/>
        </p:scale>
        <p:origin x="-111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8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4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" Type="http://schemas.openxmlformats.org/officeDocument/2006/relationships/slide" Target="slides/slide4.xml"/><Relationship Id="rId71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12CE71-BDBA-49C1-9BDA-283AD698AF99}" type="datetimeFigureOut">
              <a:rPr lang="it-IT" smtClean="0"/>
              <a:pPr/>
              <a:t>25/01/2008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2BE8B6-5BB8-461E-AB45-888B39B66676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2BE8B6-5BB8-461E-AB45-888B39B66676}" type="slidenum">
              <a:rPr lang="it-IT" smtClean="0"/>
              <a:pPr/>
              <a:t>20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templat_cop_Guisa_n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2388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MSD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 flipH="1" flipV="1">
            <a:off x="323850" y="5300663"/>
            <a:ext cx="2303463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2133600"/>
            <a:ext cx="7772400" cy="1470025"/>
          </a:xfrm>
        </p:spPr>
        <p:txBody>
          <a:bodyPr/>
          <a:lstStyle>
            <a:lvl1pPr>
              <a:defRPr>
                <a:solidFill>
                  <a:srgbClr val="00006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4868863"/>
            <a:ext cx="4392613" cy="1223962"/>
          </a:xfrm>
        </p:spPr>
        <p:txBody>
          <a:bodyPr/>
          <a:lstStyle>
            <a:lvl1pPr marL="0" indent="0" algn="ctr"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it-IT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4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2419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2419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templat_cop_Guisa_n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2388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MSD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 flipH="1" flipV="1">
            <a:off x="323850" y="5300663"/>
            <a:ext cx="2303463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2133600"/>
            <a:ext cx="7772400" cy="1470025"/>
          </a:xfrm>
        </p:spPr>
        <p:txBody>
          <a:bodyPr/>
          <a:lstStyle>
            <a:lvl1pPr>
              <a:defRPr>
                <a:solidFill>
                  <a:srgbClr val="00006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4868863"/>
            <a:ext cx="4392613" cy="1223962"/>
          </a:xfrm>
        </p:spPr>
        <p:txBody>
          <a:bodyPr/>
          <a:lstStyle>
            <a:lvl1pPr marL="0" indent="0" algn="ctr"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it-IT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4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3916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916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it-IT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2419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2419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3916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916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it-IT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391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+mn-lt"/>
              </a:defRPr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pic>
        <p:nvPicPr>
          <p:cNvPr id="1030" name="Picture 9" descr="template_pagina_Guisa_new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10" descr="MSDN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 rot="10800000" flipH="1" flipV="1">
            <a:off x="468313" y="5935663"/>
            <a:ext cx="1655762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DDDDDD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DDDDDD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DDDDDD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DDDDDD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DDDDDD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DDDDDD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DDDDDD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DDDDDD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DDDDDD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rgbClr val="EAEAEA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rgbClr val="EAEAEA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EAEAEA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EAEAEA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EAEAEA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EAEAEA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EAEAEA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EAEAEA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EAEAEA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391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+mn-lt"/>
              </a:defRPr>
            </a:lvl1pPr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pic>
        <p:nvPicPr>
          <p:cNvPr id="1030" name="Picture 9" descr="template_pagina_Guisa_new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10" descr="MSDN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 rot="10800000" flipH="1" flipV="1">
            <a:off x="468313" y="5935663"/>
            <a:ext cx="1655762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DDDDDD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DDDDDD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DDDDDD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DDDDDD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DDDDDD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DDDDDD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DDDDDD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DDDDDD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DDDDDD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rgbClr val="EAEAEA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rgbClr val="EAEAEA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EAEAEA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EAEAEA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EAEAEA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EAEAEA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EAEAEA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EAEAEA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EAEAEA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fld id="{0C85ACD3-2E0D-4713-A4FD-500B197D2D57}" type="datetimeFigureOut">
              <a:rPr lang="it-IT" smtClean="0"/>
              <a:pPr>
                <a:defRPr/>
              </a:pPr>
              <a:t>25/01/2008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hppatterns.com/docs/design/hello_world_in_patterns" TargetMode="External"/><Relationship Id="rId1" Type="http://schemas.openxmlformats.org/officeDocument/2006/relationships/slideLayout" Target="../slideLayouts/slideLayout2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ofactory.com/pattern" TargetMode="Externa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500174"/>
            <a:ext cx="8077200" cy="1673352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Pattern di progettazione orientati agli oggetti: principi ed esempi</a:t>
            </a:r>
            <a:endParaRPr lang="it-I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4282" y="5214950"/>
            <a:ext cx="3857652" cy="1000132"/>
          </a:xfrm>
        </p:spPr>
        <p:txBody>
          <a:bodyPr/>
          <a:lstStyle/>
          <a:p>
            <a:pPr algn="l"/>
            <a:r>
              <a:rPr lang="it-IT" dirty="0" smtClean="0"/>
              <a:t>Daniele Armanasco</a:t>
            </a:r>
          </a:p>
          <a:p>
            <a:pPr algn="l"/>
            <a:r>
              <a:rPr lang="it-IT" dirty="0" smtClean="0"/>
              <a:t>daniele@armanasco.it</a:t>
            </a:r>
          </a:p>
          <a:p>
            <a:pPr algn="l"/>
            <a:r>
              <a:rPr lang="it-IT" dirty="0" smtClean="0"/>
              <a:t>http://blogs.ugidotnet.org/danblog</a:t>
            </a:r>
            <a:endParaRPr lang="it-IT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500562" y="5214950"/>
            <a:ext cx="4357718" cy="1000132"/>
          </a:xfrm>
          <a:prstGeom prst="rect">
            <a:avLst/>
          </a:prstGeom>
        </p:spPr>
        <p:txBody>
          <a:bodyPr vert="horz" lIns="118872" tIns="0" rIns="45720" bIns="0" rtlCol="0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Emanuele</a:t>
            </a:r>
            <a:r>
              <a:rPr kumimoji="0" lang="it-IT" sz="2000" b="0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DelBono</a:t>
            </a:r>
            <a:endParaRPr kumimoji="0" lang="it-IT" sz="20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emanuele@codiceplastico.com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http://blogs.ugidotnet.org/blogema</a:t>
            </a: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…Ma</a:t>
            </a:r>
            <a:r>
              <a:rPr lang="it-IT" dirty="0" smtClean="0"/>
              <a:t> noi </a:t>
            </a:r>
            <a:r>
              <a:rPr lang="it-IT" dirty="0" err="1" smtClean="0"/>
              <a:t>che</a:t>
            </a:r>
            <a:r>
              <a:rPr lang="it-IT" dirty="0" smtClean="0"/>
              <a:t> siamo </a:t>
            </a:r>
            <a:r>
              <a:rPr lang="it-IT" dirty="0" err="1" smtClean="0"/>
              <a:t>dei</a:t>
            </a:r>
            <a:r>
              <a:rPr lang="it-IT" dirty="0" smtClean="0"/>
              <a:t> bravi </a:t>
            </a:r>
            <a:r>
              <a:rPr lang="it-IT" dirty="0" err="1" smtClean="0"/>
              <a:t>architetti…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/>
              <a:t>… non abbiamo problemi. Ci basta introdurre il metodo </a:t>
            </a:r>
            <a:r>
              <a:rPr lang="it-IT" dirty="0" err="1" smtClean="0"/>
              <a:t>CambiaMarcia</a:t>
            </a:r>
            <a:r>
              <a:rPr lang="it-IT" dirty="0" smtClean="0"/>
              <a:t> nella classe base e automaticamente tutte le classi derivate hanno la funzionalità pronta da usare.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it-IT" sz="13800" dirty="0" smtClean="0"/>
              <a:t>Demo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Attenzione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Il cliente trova un grave errore. Si accorge che l’Alfa Romeo GT dispone del metodo </a:t>
            </a:r>
            <a:r>
              <a:rPr lang="it-IT" dirty="0" err="1" smtClean="0"/>
              <a:t>CambiaMarcia</a:t>
            </a:r>
            <a:r>
              <a:rPr lang="it-IT" dirty="0" smtClean="0"/>
              <a:t> </a:t>
            </a:r>
            <a:r>
              <a:rPr lang="it-IT" dirty="0" err="1" smtClean="0"/>
              <a:t>benchè</a:t>
            </a:r>
            <a:r>
              <a:rPr lang="it-IT" dirty="0" smtClean="0"/>
              <a:t> abbia il cambio automatico !!!</a:t>
            </a:r>
          </a:p>
          <a:p>
            <a:pPr>
              <a:buNone/>
            </a:pPr>
            <a:endParaRPr lang="it-IT" dirty="0" smtClean="0"/>
          </a:p>
          <a:p>
            <a:r>
              <a:rPr lang="it-IT" dirty="0" smtClean="0"/>
              <a:t>C’è un problema nel design dell’architettura.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Soluzioni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it-IT" dirty="0" smtClean="0"/>
              <a:t>1. Rendo il metodo </a:t>
            </a:r>
            <a:r>
              <a:rPr lang="it-IT" dirty="0" err="1" smtClean="0"/>
              <a:t>CambiaMarcia</a:t>
            </a:r>
            <a:r>
              <a:rPr lang="it-IT" dirty="0" smtClean="0"/>
              <a:t> astratto </a:t>
            </a:r>
            <a:r>
              <a:rPr lang="it-IT" dirty="0" err="1" smtClean="0"/>
              <a:t>e</a:t>
            </a:r>
            <a:r>
              <a:rPr lang="it-IT" dirty="0" smtClean="0"/>
              <a:t> lo </a:t>
            </a:r>
            <a:r>
              <a:rPr lang="it-IT" dirty="0" err="1" smtClean="0"/>
              <a:t>implemento</a:t>
            </a:r>
            <a:r>
              <a:rPr lang="it-IT" dirty="0" smtClean="0"/>
              <a:t> in </a:t>
            </a:r>
            <a:r>
              <a:rPr lang="it-IT" dirty="0" err="1" smtClean="0"/>
              <a:t>tutte</a:t>
            </a:r>
            <a:r>
              <a:rPr lang="it-IT" dirty="0" smtClean="0"/>
              <a:t> le </a:t>
            </a:r>
            <a:r>
              <a:rPr lang="it-IT" dirty="0" err="1" smtClean="0"/>
              <a:t>classi</a:t>
            </a:r>
            <a:r>
              <a:rPr lang="it-IT" dirty="0" smtClean="0"/>
              <a:t> concrete.</a:t>
            </a:r>
          </a:p>
          <a:p>
            <a:pPr marL="514350" indent="-514350">
              <a:buNone/>
            </a:pPr>
            <a:endParaRPr lang="it-IT" dirty="0" smtClean="0"/>
          </a:p>
          <a:p>
            <a:pPr marL="514350" indent="-514350">
              <a:buNone/>
            </a:pPr>
            <a:r>
              <a:rPr lang="it-IT" dirty="0" smtClean="0"/>
              <a:t>Problema: </a:t>
            </a:r>
            <a:r>
              <a:rPr lang="it-IT" dirty="0" err="1" smtClean="0"/>
              <a:t>troppa</a:t>
            </a:r>
            <a:r>
              <a:rPr lang="it-IT" dirty="0" smtClean="0"/>
              <a:t> duplicazione </a:t>
            </a:r>
            <a:r>
              <a:rPr lang="it-IT" dirty="0" err="1" smtClean="0"/>
              <a:t>di</a:t>
            </a:r>
            <a:r>
              <a:rPr lang="it-IT" dirty="0" smtClean="0"/>
              <a:t> </a:t>
            </a:r>
            <a:r>
              <a:rPr lang="it-IT" dirty="0" err="1" smtClean="0"/>
              <a:t>codice…sindrome</a:t>
            </a:r>
            <a:r>
              <a:rPr lang="it-IT" dirty="0" smtClean="0"/>
              <a:t> del </a:t>
            </a:r>
            <a:r>
              <a:rPr lang="it-IT" dirty="0" err="1" smtClean="0"/>
              <a:t>CTRL-C</a:t>
            </a:r>
            <a:r>
              <a:rPr lang="it-IT" dirty="0" smtClean="0"/>
              <a:t>, </a:t>
            </a:r>
            <a:r>
              <a:rPr lang="it-IT" dirty="0" err="1" smtClean="0"/>
              <a:t>CTRL-V</a:t>
            </a:r>
            <a:endParaRPr lang="it-IT" dirty="0" smtClean="0"/>
          </a:p>
          <a:p>
            <a:pPr>
              <a:buNone/>
            </a:pPr>
            <a:r>
              <a:rPr lang="it-IT" dirty="0" smtClean="0"/>
              <a:t>	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Soluzioni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it-IT" dirty="0" smtClean="0"/>
              <a:t>2. Rendo il metodo CambiaMarcia virtual e faccio l’override in tutti i casi in cui non è manuale</a:t>
            </a:r>
          </a:p>
          <a:p>
            <a:pPr marL="514350" indent="-514350">
              <a:buAutoNum type="arabicPeriod"/>
            </a:pPr>
            <a:endParaRPr lang="it-IT" dirty="0" smtClean="0"/>
          </a:p>
          <a:p>
            <a:pPr marL="514350" indent="-514350">
              <a:buNone/>
            </a:pPr>
            <a:r>
              <a:rPr lang="it-IT" dirty="0" smtClean="0"/>
              <a:t>Problema: </a:t>
            </a:r>
            <a:r>
              <a:rPr lang="it-IT" dirty="0" err="1" smtClean="0"/>
              <a:t>cosa</a:t>
            </a:r>
            <a:r>
              <a:rPr lang="it-IT" dirty="0" smtClean="0"/>
              <a:t> succede </a:t>
            </a:r>
            <a:r>
              <a:rPr lang="it-IT" dirty="0" err="1" smtClean="0"/>
              <a:t>quando</a:t>
            </a:r>
            <a:r>
              <a:rPr lang="it-IT" dirty="0" smtClean="0"/>
              <a:t> i </a:t>
            </a:r>
            <a:r>
              <a:rPr lang="it-IT" dirty="0" err="1" smtClean="0"/>
              <a:t>modelli</a:t>
            </a:r>
            <a:r>
              <a:rPr lang="it-IT" dirty="0" smtClean="0"/>
              <a:t> con </a:t>
            </a:r>
            <a:r>
              <a:rPr lang="it-IT" dirty="0" err="1" smtClean="0"/>
              <a:t>cambio</a:t>
            </a:r>
            <a:r>
              <a:rPr lang="it-IT" dirty="0" smtClean="0"/>
              <a:t> automatico (o </a:t>
            </a:r>
            <a:r>
              <a:rPr lang="it-IT" dirty="0" err="1" smtClean="0"/>
              <a:t>cambio</a:t>
            </a:r>
            <a:r>
              <a:rPr lang="it-IT" dirty="0" smtClean="0"/>
              <a:t> </a:t>
            </a:r>
            <a:r>
              <a:rPr lang="it-IT" dirty="0" err="1" smtClean="0"/>
              <a:t>tip-tronic</a:t>
            </a:r>
            <a:r>
              <a:rPr lang="it-IT" dirty="0" smtClean="0"/>
              <a:t>, </a:t>
            </a:r>
            <a:r>
              <a:rPr lang="it-IT" dirty="0" err="1" smtClean="0"/>
              <a:t>ecc…</a:t>
            </a:r>
            <a:r>
              <a:rPr lang="it-IT" dirty="0" smtClean="0"/>
              <a:t>) </a:t>
            </a:r>
            <a:r>
              <a:rPr lang="it-IT" dirty="0" err="1" smtClean="0"/>
              <a:t>aumentano</a:t>
            </a:r>
            <a:r>
              <a:rPr lang="it-IT" dirty="0" smtClean="0"/>
              <a:t>?? </a:t>
            </a:r>
          </a:p>
          <a:p>
            <a:pPr marL="514350" indent="-514350">
              <a:buNone/>
            </a:pPr>
            <a:r>
              <a:rPr lang="it-IT" i="1" dirty="0" smtClean="0"/>
              <a:t>Difficile </a:t>
            </a:r>
            <a:r>
              <a:rPr lang="it-IT" i="1" dirty="0" err="1" smtClean="0"/>
              <a:t>da</a:t>
            </a:r>
            <a:r>
              <a:rPr lang="it-IT" i="1" dirty="0" smtClean="0"/>
              <a:t> mantenere.</a:t>
            </a:r>
          </a:p>
          <a:p>
            <a:pPr marL="514350" indent="-514350">
              <a:buNone/>
            </a:pPr>
            <a:r>
              <a:rPr lang="it-IT" dirty="0" smtClean="0"/>
              <a:t>	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Quindi??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Siccome </a:t>
            </a:r>
            <a:r>
              <a:rPr lang="it-IT" b="1" dirty="0" err="1" smtClean="0"/>
              <a:t>non</a:t>
            </a:r>
            <a:r>
              <a:rPr lang="it-IT" dirty="0" smtClean="0"/>
              <a:t> tutte </a:t>
            </a:r>
            <a:r>
              <a:rPr lang="it-IT" dirty="0" err="1" smtClean="0"/>
              <a:t>le</a:t>
            </a:r>
            <a:r>
              <a:rPr lang="it-IT" dirty="0" smtClean="0"/>
              <a:t> sottoclassi </a:t>
            </a:r>
            <a:r>
              <a:rPr lang="it-IT" dirty="0" err="1" smtClean="0"/>
              <a:t>hanno</a:t>
            </a:r>
            <a:r>
              <a:rPr lang="it-IT" dirty="0" smtClean="0"/>
              <a:t> la </a:t>
            </a:r>
            <a:r>
              <a:rPr lang="it-IT" dirty="0" err="1" smtClean="0"/>
              <a:t>possibilità</a:t>
            </a:r>
            <a:r>
              <a:rPr lang="it-IT" dirty="0" smtClean="0"/>
              <a:t> di </a:t>
            </a:r>
            <a:r>
              <a:rPr lang="it-IT" dirty="0" err="1" smtClean="0"/>
              <a:t>cambiare</a:t>
            </a:r>
            <a:r>
              <a:rPr lang="it-IT" dirty="0" smtClean="0"/>
              <a:t> marcia </a:t>
            </a:r>
            <a:r>
              <a:rPr lang="it-IT" dirty="0" err="1" smtClean="0"/>
              <a:t>nello</a:t>
            </a:r>
            <a:r>
              <a:rPr lang="it-IT" dirty="0" smtClean="0"/>
              <a:t> stesso </a:t>
            </a:r>
            <a:r>
              <a:rPr lang="it-IT" dirty="0" err="1" smtClean="0"/>
              <a:t>modo</a:t>
            </a:r>
            <a:r>
              <a:rPr lang="it-IT" dirty="0" smtClean="0"/>
              <a:t>, </a:t>
            </a:r>
            <a:r>
              <a:rPr lang="it-IT" dirty="0" err="1" smtClean="0"/>
              <a:t>probabilmente</a:t>
            </a:r>
            <a:r>
              <a:rPr lang="it-IT" dirty="0" smtClean="0"/>
              <a:t> l’ereditarietà </a:t>
            </a:r>
            <a:r>
              <a:rPr lang="it-IT" dirty="0" err="1" smtClean="0"/>
              <a:t>va</a:t>
            </a:r>
            <a:r>
              <a:rPr lang="it-IT" dirty="0" smtClean="0"/>
              <a:t> tolta </a:t>
            </a:r>
            <a:r>
              <a:rPr lang="it-IT" dirty="0" err="1" smtClean="0"/>
              <a:t>di</a:t>
            </a:r>
            <a:r>
              <a:rPr lang="it-IT" dirty="0" smtClean="0"/>
              <a:t> mezzo.</a:t>
            </a:r>
          </a:p>
          <a:p>
            <a:r>
              <a:rPr lang="it-IT" dirty="0" smtClean="0"/>
              <a:t>Uno </a:t>
            </a:r>
            <a:r>
              <a:rPr lang="it-IT" dirty="0" err="1" smtClean="0"/>
              <a:t>dei</a:t>
            </a:r>
            <a:r>
              <a:rPr lang="it-IT" dirty="0" smtClean="0"/>
              <a:t> principi </a:t>
            </a:r>
            <a:r>
              <a:rPr lang="it-IT" dirty="0" err="1" smtClean="0"/>
              <a:t>del</a:t>
            </a:r>
            <a:r>
              <a:rPr lang="it-IT" dirty="0" smtClean="0"/>
              <a:t> software </a:t>
            </a:r>
            <a:r>
              <a:rPr lang="it-IT" dirty="0" err="1" smtClean="0"/>
              <a:t>design</a:t>
            </a:r>
            <a:r>
              <a:rPr lang="it-IT" dirty="0" smtClean="0"/>
              <a:t> è: </a:t>
            </a:r>
          </a:p>
          <a:p>
            <a:pPr algn="ctr">
              <a:buNone/>
            </a:pPr>
            <a:endParaRPr lang="it-IT" sz="4000" i="1" dirty="0" smtClean="0"/>
          </a:p>
          <a:p>
            <a:pPr algn="ctr">
              <a:buNone/>
            </a:pPr>
            <a:r>
              <a:rPr lang="it-IT" sz="4000" i="1" dirty="0" smtClean="0">
                <a:solidFill>
                  <a:srgbClr val="00B0F0"/>
                </a:solidFill>
              </a:rPr>
              <a:t>“</a:t>
            </a:r>
            <a:r>
              <a:rPr lang="it-IT" sz="4000" i="1" dirty="0" err="1" smtClean="0">
                <a:solidFill>
                  <a:srgbClr val="00B0F0"/>
                </a:solidFill>
              </a:rPr>
              <a:t>encapsulate</a:t>
            </a:r>
            <a:r>
              <a:rPr lang="it-IT" sz="4000" i="1" dirty="0" smtClean="0">
                <a:solidFill>
                  <a:srgbClr val="00B0F0"/>
                </a:solidFill>
              </a:rPr>
              <a:t> </a:t>
            </a:r>
            <a:r>
              <a:rPr lang="it-IT" sz="4000" i="1" dirty="0" err="1" smtClean="0">
                <a:solidFill>
                  <a:srgbClr val="00B0F0"/>
                </a:solidFill>
              </a:rPr>
              <a:t>what</a:t>
            </a:r>
            <a:r>
              <a:rPr lang="it-IT" sz="4000" i="1" dirty="0" smtClean="0">
                <a:solidFill>
                  <a:srgbClr val="00B0F0"/>
                </a:solidFill>
              </a:rPr>
              <a:t> </a:t>
            </a:r>
            <a:r>
              <a:rPr lang="it-IT" sz="4000" i="1" dirty="0" err="1" smtClean="0">
                <a:solidFill>
                  <a:srgbClr val="00B0F0"/>
                </a:solidFill>
              </a:rPr>
              <a:t>varies</a:t>
            </a:r>
            <a:r>
              <a:rPr lang="it-IT" sz="4000" i="1" dirty="0" smtClean="0">
                <a:solidFill>
                  <a:srgbClr val="00B0F0"/>
                </a:solidFill>
              </a:rPr>
              <a:t>”</a:t>
            </a:r>
            <a:endParaRPr lang="it-IT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Soluzione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Nel </a:t>
            </a:r>
            <a:r>
              <a:rPr lang="it-IT" dirty="0" err="1" smtClean="0"/>
              <a:t>nostro</a:t>
            </a:r>
            <a:r>
              <a:rPr lang="it-IT" dirty="0" smtClean="0"/>
              <a:t> esempio </a:t>
            </a:r>
            <a:r>
              <a:rPr lang="it-IT" dirty="0" err="1" smtClean="0"/>
              <a:t>quello</a:t>
            </a:r>
            <a:r>
              <a:rPr lang="it-IT" dirty="0" smtClean="0"/>
              <a:t> che </a:t>
            </a:r>
            <a:r>
              <a:rPr lang="it-IT" dirty="0" err="1" smtClean="0"/>
              <a:t>cambia</a:t>
            </a:r>
            <a:r>
              <a:rPr lang="it-IT" dirty="0" smtClean="0"/>
              <a:t> è </a:t>
            </a:r>
            <a:r>
              <a:rPr lang="it-IT" dirty="0" err="1" smtClean="0"/>
              <a:t>il</a:t>
            </a:r>
            <a:r>
              <a:rPr lang="it-IT" dirty="0" smtClean="0"/>
              <a:t> meccanismo (algoritmo) </a:t>
            </a:r>
            <a:r>
              <a:rPr lang="it-IT" dirty="0" err="1" smtClean="0"/>
              <a:t>di</a:t>
            </a:r>
            <a:r>
              <a:rPr lang="it-IT" dirty="0" smtClean="0"/>
              <a:t> cambio </a:t>
            </a:r>
            <a:r>
              <a:rPr lang="it-IT" dirty="0" err="1" smtClean="0"/>
              <a:t>marcia</a:t>
            </a:r>
            <a:r>
              <a:rPr lang="it-IT" dirty="0" smtClean="0"/>
              <a:t>. </a:t>
            </a:r>
          </a:p>
          <a:p>
            <a:endParaRPr lang="it-IT" dirty="0" smtClean="0"/>
          </a:p>
          <a:p>
            <a:r>
              <a:rPr lang="it-IT" dirty="0" smtClean="0"/>
              <a:t>E’ questo che va estrapolato e incapsulato in un’altra classe</a:t>
            </a: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it-IT" sz="11500" dirty="0" smtClean="0"/>
              <a:t>Demo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Ricapitolando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Abbiamo </a:t>
            </a:r>
            <a:r>
              <a:rPr lang="it-IT" dirty="0" err="1" smtClean="0"/>
              <a:t>applicato</a:t>
            </a:r>
            <a:r>
              <a:rPr lang="it-IT" dirty="0" smtClean="0"/>
              <a:t> lo </a:t>
            </a:r>
            <a:r>
              <a:rPr lang="it-IT" dirty="0" err="1" smtClean="0"/>
              <a:t>strategy</a:t>
            </a:r>
            <a:r>
              <a:rPr lang="it-IT" dirty="0" smtClean="0"/>
              <a:t> pattern</a:t>
            </a:r>
          </a:p>
          <a:p>
            <a:pPr lvl="1"/>
            <a:r>
              <a:rPr lang="it-IT" dirty="0" smtClean="0"/>
              <a:t>Incapsula </a:t>
            </a:r>
            <a:r>
              <a:rPr lang="it-IT" dirty="0" err="1" smtClean="0"/>
              <a:t>ciò</a:t>
            </a:r>
            <a:r>
              <a:rPr lang="it-IT" dirty="0" smtClean="0"/>
              <a:t> che </a:t>
            </a:r>
            <a:r>
              <a:rPr lang="it-IT" dirty="0" err="1" smtClean="0"/>
              <a:t>cambia</a:t>
            </a:r>
            <a:r>
              <a:rPr lang="it-IT" dirty="0" smtClean="0"/>
              <a:t> in una classe </a:t>
            </a:r>
            <a:r>
              <a:rPr lang="it-IT" dirty="0" err="1" smtClean="0"/>
              <a:t>strategy</a:t>
            </a:r>
            <a:endParaRPr lang="it-IT" dirty="0" smtClean="0"/>
          </a:p>
          <a:p>
            <a:pPr lvl="1"/>
            <a:r>
              <a:rPr lang="it-IT" dirty="0" smtClean="0"/>
              <a:t>Le </a:t>
            </a:r>
            <a:r>
              <a:rPr lang="it-IT" dirty="0" err="1" smtClean="0"/>
              <a:t>classi</a:t>
            </a:r>
            <a:r>
              <a:rPr lang="it-IT" dirty="0" smtClean="0"/>
              <a:t> </a:t>
            </a:r>
            <a:r>
              <a:rPr lang="it-IT" dirty="0" err="1" smtClean="0"/>
              <a:t>strategy</a:t>
            </a:r>
            <a:r>
              <a:rPr lang="it-IT" dirty="0" smtClean="0"/>
              <a:t> vengono </a:t>
            </a:r>
            <a:r>
              <a:rPr lang="it-IT" dirty="0" err="1" smtClean="0"/>
              <a:t>iniettate</a:t>
            </a:r>
            <a:r>
              <a:rPr lang="it-IT" dirty="0" smtClean="0"/>
              <a:t> a </a:t>
            </a:r>
            <a:r>
              <a:rPr lang="it-IT" dirty="0" err="1" smtClean="0"/>
              <a:t>runtime</a:t>
            </a:r>
            <a:endParaRPr lang="it-IT" dirty="0" smtClean="0"/>
          </a:p>
          <a:p>
            <a:r>
              <a:rPr lang="it-IT" dirty="0" smtClean="0"/>
              <a:t>E’ </a:t>
            </a:r>
            <a:r>
              <a:rPr lang="it-IT" dirty="0" err="1" smtClean="0"/>
              <a:t>comodo</a:t>
            </a:r>
            <a:r>
              <a:rPr lang="it-IT" dirty="0" smtClean="0"/>
              <a:t> quando </a:t>
            </a:r>
            <a:r>
              <a:rPr lang="it-IT" dirty="0" err="1" smtClean="0"/>
              <a:t>ho</a:t>
            </a:r>
            <a:r>
              <a:rPr lang="it-IT" dirty="0" smtClean="0"/>
              <a:t> diversi </a:t>
            </a:r>
            <a:r>
              <a:rPr lang="it-IT" dirty="0" err="1" smtClean="0"/>
              <a:t>algoritmi</a:t>
            </a:r>
            <a:r>
              <a:rPr lang="it-IT" dirty="0" smtClean="0"/>
              <a:t> da </a:t>
            </a:r>
            <a:r>
              <a:rPr lang="it-IT" dirty="0" err="1" smtClean="0"/>
              <a:t>utilizzare</a:t>
            </a:r>
            <a:r>
              <a:rPr lang="it-IT" dirty="0" smtClean="0"/>
              <a:t> che </a:t>
            </a:r>
            <a:r>
              <a:rPr lang="it-IT" dirty="0" err="1" smtClean="0"/>
              <a:t>posso</a:t>
            </a:r>
            <a:r>
              <a:rPr lang="it-IT" dirty="0" smtClean="0"/>
              <a:t> scegliere </a:t>
            </a:r>
            <a:r>
              <a:rPr lang="it-IT" dirty="0" err="1" smtClean="0"/>
              <a:t>a</a:t>
            </a:r>
            <a:r>
              <a:rPr lang="it-IT" dirty="0" smtClean="0"/>
              <a:t> </a:t>
            </a:r>
            <a:r>
              <a:rPr lang="it-IT" dirty="0" err="1" smtClean="0"/>
              <a:t>runtime</a:t>
            </a:r>
            <a:r>
              <a:rPr lang="it-IT" dirty="0" smtClean="0"/>
              <a:t> (es. Ricerca, </a:t>
            </a:r>
            <a:r>
              <a:rPr lang="it-IT" dirty="0" err="1" smtClean="0"/>
              <a:t>Ordinamento</a:t>
            </a:r>
            <a:r>
              <a:rPr lang="it-IT" dirty="0" smtClean="0"/>
              <a:t>, </a:t>
            </a:r>
            <a:r>
              <a:rPr lang="it-IT" dirty="0" err="1" smtClean="0"/>
              <a:t>Calcoli…</a:t>
            </a:r>
            <a:r>
              <a:rPr lang="it-IT" dirty="0" smtClean="0"/>
              <a:t>)</a:t>
            </a:r>
          </a:p>
          <a:p>
            <a:pPr lvl="1"/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Quali principi abbiamo applicato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it-IT" sz="4400" dirty="0" err="1" smtClean="0"/>
              <a:t>Encapsulate</a:t>
            </a:r>
            <a:r>
              <a:rPr lang="it-IT" sz="4400" dirty="0" smtClean="0"/>
              <a:t> </a:t>
            </a:r>
            <a:r>
              <a:rPr lang="it-IT" sz="4400" dirty="0" err="1" smtClean="0"/>
              <a:t>what</a:t>
            </a:r>
            <a:r>
              <a:rPr lang="it-IT" sz="4400" dirty="0" smtClean="0"/>
              <a:t> </a:t>
            </a:r>
            <a:r>
              <a:rPr lang="it-IT" sz="4400" dirty="0" err="1" smtClean="0"/>
              <a:t>varies</a:t>
            </a:r>
            <a:endParaRPr lang="it-IT" sz="4400" dirty="0" smtClean="0"/>
          </a:p>
          <a:p>
            <a:pPr>
              <a:lnSpc>
                <a:spcPct val="150000"/>
              </a:lnSpc>
            </a:pPr>
            <a:r>
              <a:rPr lang="it-IT" sz="4400" dirty="0" smtClean="0"/>
              <a:t>Favor </a:t>
            </a:r>
            <a:r>
              <a:rPr lang="it-IT" sz="4400" dirty="0" err="1" smtClean="0"/>
              <a:t>composition</a:t>
            </a:r>
            <a:r>
              <a:rPr lang="it-IT" sz="4400" dirty="0" smtClean="0"/>
              <a:t> </a:t>
            </a:r>
            <a:r>
              <a:rPr lang="it-IT" sz="4400" dirty="0" err="1" smtClean="0"/>
              <a:t>over</a:t>
            </a:r>
            <a:r>
              <a:rPr lang="it-IT" sz="4400" dirty="0" smtClean="0"/>
              <a:t> </a:t>
            </a:r>
            <a:r>
              <a:rPr lang="it-IT" sz="4400" dirty="0" err="1" smtClean="0"/>
              <a:t>inheritance</a:t>
            </a:r>
            <a:endParaRPr lang="it-IT" sz="4400" dirty="0" smtClean="0"/>
          </a:p>
          <a:p>
            <a:pPr>
              <a:lnSpc>
                <a:spcPct val="150000"/>
              </a:lnSpc>
            </a:pPr>
            <a:r>
              <a:rPr lang="it-IT" sz="4400" dirty="0" err="1" smtClean="0"/>
              <a:t>Program</a:t>
            </a:r>
            <a:r>
              <a:rPr lang="it-IT" sz="4400" dirty="0" smtClean="0"/>
              <a:t> </a:t>
            </a:r>
            <a:r>
              <a:rPr lang="it-IT" sz="4400" dirty="0" err="1" smtClean="0"/>
              <a:t>to</a:t>
            </a:r>
            <a:r>
              <a:rPr lang="it-IT" sz="4400" dirty="0" smtClean="0"/>
              <a:t> </a:t>
            </a:r>
            <a:r>
              <a:rPr lang="it-IT" sz="4400" dirty="0" err="1" smtClean="0"/>
              <a:t>interfaces</a:t>
            </a:r>
            <a:r>
              <a:rPr lang="it-IT" sz="4400" dirty="0" smtClean="0"/>
              <a:t>, </a:t>
            </a:r>
            <a:r>
              <a:rPr lang="it-IT" sz="4400" dirty="0" err="1" smtClean="0"/>
              <a:t>not</a:t>
            </a:r>
            <a:r>
              <a:rPr lang="it-IT" sz="4400" dirty="0" smtClean="0"/>
              <a:t> </a:t>
            </a:r>
            <a:r>
              <a:rPr lang="it-IT" sz="4400" dirty="0" err="1" smtClean="0"/>
              <a:t>implementations</a:t>
            </a:r>
            <a:endParaRPr lang="it-IT" sz="4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Thanks</a:t>
            </a:r>
            <a:r>
              <a:rPr lang="it-IT" dirty="0" smtClean="0"/>
              <a:t> </a:t>
            </a:r>
            <a:r>
              <a:rPr lang="it-IT" dirty="0" err="1" smtClean="0"/>
              <a:t>to…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Facoltà di Ingegneria dell’Università degli Studi di Brescia</a:t>
            </a:r>
          </a:p>
          <a:p>
            <a:r>
              <a:rPr lang="it-IT" dirty="0" smtClean="0"/>
              <a:t>GIB (associazione Giovani Ingegneri Bresciani)</a:t>
            </a:r>
          </a:p>
          <a:p>
            <a:r>
              <a:rPr lang="it-IT" dirty="0" smtClean="0"/>
              <a:t>Commissione Informatica dell’Ordine degli Ingegneri di Brescia</a:t>
            </a:r>
          </a:p>
          <a:p>
            <a:r>
              <a:rPr lang="it-IT" dirty="0" smtClean="0"/>
              <a:t>Prof.ssa Marina Zanella</a:t>
            </a: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 dirty="0" err="1" smtClean="0"/>
              <a:t>Strategy</a:t>
            </a:r>
            <a:r>
              <a:rPr lang="it-IT" sz="3600" dirty="0" smtClean="0"/>
              <a:t> Pattern</a:t>
            </a:r>
            <a:endParaRPr lang="it-IT" sz="3600" dirty="0"/>
          </a:p>
        </p:txBody>
      </p:sp>
      <p:pic>
        <p:nvPicPr>
          <p:cNvPr id="4" name="Content Placeholder 3" descr="strategy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42976" y="2285992"/>
            <a:ext cx="7072760" cy="33575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Un po’ di teoria (poca)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it-IT" dirty="0" smtClean="0"/>
              <a:t>Definizione di Pattern (</a:t>
            </a:r>
            <a:r>
              <a:rPr lang="it-IT" dirty="0" err="1" smtClean="0"/>
              <a:t>wikipedia</a:t>
            </a:r>
            <a:r>
              <a:rPr lang="it-IT" dirty="0" smtClean="0"/>
              <a:t>)</a:t>
            </a:r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 smtClean="0"/>
          </a:p>
          <a:p>
            <a:pPr algn="ctr">
              <a:buNone/>
            </a:pPr>
            <a:r>
              <a:rPr lang="it-IT" sz="3400" i="1" dirty="0" smtClean="0"/>
              <a:t>Nell'ingegneria del software, un </a:t>
            </a:r>
            <a:r>
              <a:rPr lang="it-IT" sz="3400" b="1" i="1" dirty="0" smtClean="0"/>
              <a:t>design pattern</a:t>
            </a:r>
            <a:r>
              <a:rPr lang="it-IT" sz="3400" i="1" dirty="0" smtClean="0"/>
              <a:t> può essere definito come “una soluzione progettuale generale a un problema ricorrente”</a:t>
            </a:r>
          </a:p>
          <a:p>
            <a:pPr algn="ctr">
              <a:buNone/>
            </a:pPr>
            <a:endParaRPr lang="it-IT" sz="3400" i="1" dirty="0" smtClean="0"/>
          </a:p>
          <a:p>
            <a:pPr>
              <a:buNone/>
            </a:pPr>
            <a:endParaRPr lang="it-IT" dirty="0" smtClean="0"/>
          </a:p>
          <a:p>
            <a:r>
              <a:rPr lang="it-IT" sz="3800" dirty="0" smtClean="0"/>
              <a:t>Esso non è una libreria o un componente software riusabile</a:t>
            </a:r>
          </a:p>
          <a:p>
            <a:r>
              <a:rPr lang="it-IT" sz="3800" dirty="0" smtClean="0"/>
              <a:t>E’ un modello da applicare per risolvere un problema che può presentarsi in diverse situazioni</a:t>
            </a:r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 smtClean="0"/>
          </a:p>
          <a:p>
            <a:endParaRPr lang="it-IT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Gang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Four</a:t>
            </a:r>
            <a:endParaRPr lang="it-IT" dirty="0"/>
          </a:p>
        </p:txBody>
      </p:sp>
      <p:pic>
        <p:nvPicPr>
          <p:cNvPr id="4" name="Content Placeholder 3" descr="Book_designpatterns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00694" y="2571744"/>
            <a:ext cx="2786082" cy="3584142"/>
          </a:xfrm>
        </p:spPr>
      </p:pic>
      <p:sp>
        <p:nvSpPr>
          <p:cNvPr id="5" name="TextBox 4"/>
          <p:cNvSpPr txBox="1"/>
          <p:nvPr/>
        </p:nvSpPr>
        <p:spPr>
          <a:xfrm>
            <a:off x="428596" y="2000240"/>
            <a:ext cx="571504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/>
              <a:t>Sono i 4 autori del libro “Design </a:t>
            </a:r>
            <a:r>
              <a:rPr lang="it-IT" sz="3200" dirty="0" err="1" smtClean="0"/>
              <a:t>Patterns</a:t>
            </a:r>
            <a:r>
              <a:rPr lang="it-IT" sz="3200" dirty="0" smtClean="0"/>
              <a:t>”:</a:t>
            </a:r>
          </a:p>
          <a:p>
            <a:endParaRPr lang="it-IT" sz="3200" dirty="0" smtClean="0"/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Erich Gamma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Richard Helm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Ralph Johnson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John </a:t>
            </a:r>
            <a:r>
              <a:rPr lang="en-US" sz="3200" dirty="0" err="1" smtClean="0"/>
              <a:t>Vlissides</a:t>
            </a:r>
            <a:endParaRPr lang="it-IT" sz="3200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Da cosa è costituito un pattern?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ctr">
              <a:buNone/>
            </a:pPr>
            <a:r>
              <a:rPr lang="it-IT" sz="4800" dirty="0" smtClean="0"/>
              <a:t>Nome</a:t>
            </a:r>
          </a:p>
          <a:p>
            <a:pPr algn="ctr">
              <a:buNone/>
            </a:pPr>
            <a:r>
              <a:rPr lang="it-IT" sz="4800" dirty="0" smtClean="0"/>
              <a:t>Problema</a:t>
            </a:r>
          </a:p>
          <a:p>
            <a:pPr algn="ctr">
              <a:buNone/>
            </a:pPr>
            <a:r>
              <a:rPr lang="it-IT" sz="4800" dirty="0" smtClean="0"/>
              <a:t>Soluzione</a:t>
            </a:r>
          </a:p>
          <a:p>
            <a:pPr algn="ctr">
              <a:buNone/>
            </a:pPr>
            <a:r>
              <a:rPr lang="it-IT" sz="4800" dirty="0" smtClean="0"/>
              <a:t>Conseguenze</a:t>
            </a:r>
            <a:endParaRPr lang="it-IT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Cosa sono e cosa non sono?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NON sono ricette</a:t>
            </a:r>
          </a:p>
          <a:p>
            <a:r>
              <a:rPr lang="it-IT" dirty="0" smtClean="0"/>
              <a:t>NON sono algoritmi</a:t>
            </a:r>
          </a:p>
          <a:p>
            <a:r>
              <a:rPr lang="it-IT" dirty="0" smtClean="0"/>
              <a:t>NON si inventano, si scoprono</a:t>
            </a:r>
          </a:p>
          <a:p>
            <a:r>
              <a:rPr lang="it-IT" dirty="0" smtClean="0"/>
              <a:t>Sono soluzioni collaudate</a:t>
            </a:r>
          </a:p>
          <a:p>
            <a:r>
              <a:rPr lang="it-IT" dirty="0" smtClean="0"/>
              <a:t>Sono legati ad aspetti progettuali del software</a:t>
            </a:r>
          </a:p>
          <a:p>
            <a:endParaRPr lang="it-IT" dirty="0" smtClean="0"/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Classificazione dei pattern </a:t>
            </a:r>
            <a:r>
              <a:rPr lang="it-IT" dirty="0" err="1" smtClean="0"/>
              <a:t>GoF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ctr">
              <a:buNone/>
            </a:pPr>
            <a:r>
              <a:rPr lang="it-IT" sz="5400" dirty="0" err="1" smtClean="0"/>
              <a:t>Creazionali</a:t>
            </a:r>
            <a:endParaRPr lang="it-IT" sz="5400" dirty="0" smtClean="0"/>
          </a:p>
          <a:p>
            <a:pPr algn="ctr">
              <a:buNone/>
            </a:pPr>
            <a:r>
              <a:rPr lang="it-IT" sz="5400" dirty="0" smtClean="0"/>
              <a:t>Strutturali</a:t>
            </a:r>
          </a:p>
          <a:p>
            <a:pPr algn="ctr">
              <a:buNone/>
            </a:pPr>
            <a:r>
              <a:rPr lang="it-IT" sz="5400" dirty="0" smtClean="0"/>
              <a:t>Comportamentali</a:t>
            </a:r>
            <a:endParaRPr lang="it-IT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Quali vantaggi danno?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it-IT" sz="4000" dirty="0" smtClean="0"/>
              <a:t>Migliorano la comunicazione tra sviluppatori</a:t>
            </a:r>
          </a:p>
          <a:p>
            <a:r>
              <a:rPr lang="it-IT" sz="4000" dirty="0" smtClean="0"/>
              <a:t>Migliorano la </a:t>
            </a:r>
            <a:r>
              <a:rPr lang="it-IT" sz="4000" dirty="0" err="1" smtClean="0"/>
              <a:t>manutenibilità</a:t>
            </a:r>
            <a:r>
              <a:rPr lang="it-IT" sz="4000" dirty="0" smtClean="0"/>
              <a:t> del codice</a:t>
            </a:r>
          </a:p>
          <a:p>
            <a:r>
              <a:rPr lang="it-IT" sz="4000" dirty="0" smtClean="0"/>
              <a:t>Permettono risparmiare tempo usando una soluzione collaudata da altri</a:t>
            </a:r>
          </a:p>
          <a:p>
            <a:r>
              <a:rPr lang="it-IT" sz="4000" dirty="0" smtClean="0"/>
              <a:t>Sono soluzioni ad un livello di astrazione più alto</a:t>
            </a:r>
          </a:p>
          <a:p>
            <a:pPr lvl="1"/>
            <a:endParaRPr lang="it-IT" dirty="0" smtClean="0"/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Riprendiamo con le cose </a:t>
            </a:r>
            <a:r>
              <a:rPr lang="it-IT" dirty="0" err="1" smtClean="0"/>
              <a:t>serie…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ctr">
              <a:buNone/>
            </a:pPr>
            <a:r>
              <a:rPr lang="it-IT" sz="4000" dirty="0" err="1" smtClean="0"/>
              <a:t>…il</a:t>
            </a:r>
            <a:r>
              <a:rPr lang="it-IT" sz="4000" dirty="0" smtClean="0"/>
              <a:t> codice</a:t>
            </a:r>
            <a:endParaRPr lang="it-IT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Pausa </a:t>
            </a:r>
            <a:r>
              <a:rPr lang="it-IT" dirty="0" err="1" smtClean="0"/>
              <a:t>Caffè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Dobbiamo </a:t>
            </a:r>
            <a:r>
              <a:rPr lang="it-IT" dirty="0" err="1" smtClean="0"/>
              <a:t>sviluppare</a:t>
            </a:r>
            <a:r>
              <a:rPr lang="it-IT" dirty="0" smtClean="0"/>
              <a:t> un’applicazione </a:t>
            </a:r>
            <a:r>
              <a:rPr lang="it-IT" dirty="0" err="1" smtClean="0"/>
              <a:t>per</a:t>
            </a:r>
            <a:r>
              <a:rPr lang="it-IT" dirty="0" smtClean="0"/>
              <a:t> preparare </a:t>
            </a:r>
            <a:r>
              <a:rPr lang="it-IT" dirty="0" err="1" smtClean="0"/>
              <a:t>bevande</a:t>
            </a:r>
            <a:r>
              <a:rPr lang="it-IT" dirty="0" smtClean="0"/>
              <a:t> calde.</a:t>
            </a:r>
          </a:p>
          <a:p>
            <a:r>
              <a:rPr lang="it-IT" dirty="0" smtClean="0"/>
              <a:t>Primo requisito:</a:t>
            </a:r>
          </a:p>
          <a:p>
            <a:pPr lvl="1"/>
            <a:r>
              <a:rPr lang="it-IT" dirty="0" smtClean="0"/>
              <a:t>L’applicazione deve preparare </a:t>
            </a:r>
          </a:p>
          <a:p>
            <a:pPr lvl="2"/>
            <a:r>
              <a:rPr lang="it-IT" dirty="0" smtClean="0"/>
              <a:t>Camomilla</a:t>
            </a:r>
          </a:p>
          <a:p>
            <a:pPr lvl="2"/>
            <a:r>
              <a:rPr lang="it-IT" dirty="0" err="1" smtClean="0"/>
              <a:t>Caffe</a:t>
            </a:r>
            <a:r>
              <a:rPr lang="it-IT" dirty="0" smtClean="0"/>
              <a:t> Lungo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it-IT" sz="11500" dirty="0" smtClean="0"/>
              <a:t>Demo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Di cosa parleremo?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3444885"/>
          </a:xfrm>
        </p:spPr>
        <p:txBody>
          <a:bodyPr>
            <a:normAutofit lnSpcReduction="10000"/>
          </a:bodyPr>
          <a:lstStyle/>
          <a:p>
            <a:r>
              <a:rPr lang="it-IT" dirty="0" smtClean="0"/>
              <a:t>Design </a:t>
            </a:r>
            <a:r>
              <a:rPr lang="it-IT" dirty="0" err="1" smtClean="0"/>
              <a:t>Patterns</a:t>
            </a:r>
            <a:endParaRPr lang="it-IT" dirty="0" smtClean="0"/>
          </a:p>
          <a:p>
            <a:pPr lvl="1"/>
            <a:r>
              <a:rPr lang="it-IT" dirty="0" smtClean="0"/>
              <a:t>Esempi concreti, semplici ma efficaci</a:t>
            </a:r>
          </a:p>
          <a:p>
            <a:pPr lvl="1"/>
            <a:r>
              <a:rPr lang="it-IT" dirty="0" smtClean="0"/>
              <a:t>Soluzioni </a:t>
            </a:r>
            <a:r>
              <a:rPr lang="it-IT" dirty="0" err="1" smtClean="0"/>
              <a:t>step-by-step</a:t>
            </a:r>
            <a:endParaRPr lang="it-IT" dirty="0" smtClean="0"/>
          </a:p>
          <a:p>
            <a:pPr lvl="1"/>
            <a:r>
              <a:rPr lang="it-IT" dirty="0" smtClean="0"/>
              <a:t>Tanto codice</a:t>
            </a:r>
          </a:p>
          <a:p>
            <a:pPr lvl="1"/>
            <a:r>
              <a:rPr lang="it-IT" dirty="0" smtClean="0"/>
              <a:t>Poche definizioni rigorose, classificazioni, </a:t>
            </a:r>
            <a:r>
              <a:rPr lang="it-IT" dirty="0" err="1" smtClean="0"/>
              <a:t>ecc…</a:t>
            </a:r>
            <a:r>
              <a:rPr lang="it-IT" dirty="0" smtClean="0"/>
              <a:t> per quelle ci sono tanti libri.</a:t>
            </a:r>
          </a:p>
          <a:p>
            <a:pPr lvl="1"/>
            <a:r>
              <a:rPr lang="it-IT" dirty="0" smtClean="0"/>
              <a:t>Solo i pattern </a:t>
            </a:r>
            <a:r>
              <a:rPr lang="it-IT" dirty="0" err="1" smtClean="0"/>
              <a:t>GoF</a:t>
            </a:r>
            <a:endParaRPr lang="it-IT" dirty="0" smtClean="0"/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Problemi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1225181"/>
          </a:xfrm>
        </p:spPr>
        <p:txBody>
          <a:bodyPr/>
          <a:lstStyle/>
          <a:p>
            <a:r>
              <a:rPr lang="it-IT" dirty="0" smtClean="0"/>
              <a:t>Che problema vedete nel codice appena scritto?</a:t>
            </a:r>
          </a:p>
          <a:p>
            <a:endParaRPr lang="it-IT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00034" y="3357562"/>
            <a:ext cx="8229600" cy="1225181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marL="438912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it-IT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Codice Duplicato!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it-I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Soluzione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Analizziamo meglio cosa abbiamo scritto:</a:t>
            </a:r>
          </a:p>
          <a:p>
            <a:pPr lvl="1"/>
            <a:r>
              <a:rPr lang="it-IT" dirty="0" smtClean="0"/>
              <a:t>La procedura di preparazione di una bevanda è suddivisa in </a:t>
            </a:r>
            <a:r>
              <a:rPr lang="it-IT" dirty="0" err="1" smtClean="0"/>
              <a:t>step</a:t>
            </a:r>
            <a:r>
              <a:rPr lang="it-IT" dirty="0" smtClean="0"/>
              <a:t> alcuni dei quali sono uguali per tutte le bevande</a:t>
            </a:r>
          </a:p>
          <a:p>
            <a:r>
              <a:rPr lang="it-IT" dirty="0" smtClean="0"/>
              <a:t>Quindi dovrei riutilizzare quelli uguali e personalizzare quelli diversi</a:t>
            </a:r>
          </a:p>
          <a:p>
            <a:r>
              <a:rPr lang="it-IT" dirty="0" smtClean="0"/>
              <a:t>Ossia</a:t>
            </a:r>
          </a:p>
          <a:p>
            <a:pPr algn="ctr">
              <a:buNone/>
            </a:pPr>
            <a:r>
              <a:rPr lang="it-IT" dirty="0" smtClean="0"/>
              <a:t>Applichiamo il pattern </a:t>
            </a:r>
            <a:r>
              <a:rPr lang="it-IT" b="1" dirty="0" err="1" smtClean="0"/>
              <a:t>Template</a:t>
            </a:r>
            <a:r>
              <a:rPr lang="it-IT" b="1" dirty="0" smtClean="0"/>
              <a:t> </a:t>
            </a:r>
            <a:r>
              <a:rPr lang="it-IT" b="1" dirty="0" err="1" smtClean="0"/>
              <a:t>Method</a:t>
            </a:r>
            <a:endParaRPr lang="it-IT" b="1" dirty="0" smtClean="0"/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it-IT" sz="11500" dirty="0" smtClean="0"/>
              <a:t>Demo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Quali principi abbiamo applicato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it-IT" sz="4400" dirty="0" smtClean="0"/>
              <a:t>Hollywood </a:t>
            </a:r>
            <a:r>
              <a:rPr lang="it-IT" sz="4400" dirty="0" err="1" smtClean="0"/>
              <a:t>Principle</a:t>
            </a:r>
            <a:r>
              <a:rPr lang="it-IT" sz="4400" dirty="0" smtClean="0"/>
              <a:t/>
            </a:r>
            <a:br>
              <a:rPr lang="it-IT" sz="4400" dirty="0" smtClean="0"/>
            </a:br>
            <a:r>
              <a:rPr lang="it-IT" sz="4400" i="1" dirty="0" smtClean="0"/>
              <a:t>Don’t </a:t>
            </a:r>
            <a:r>
              <a:rPr lang="it-IT" sz="4400" i="1" dirty="0" err="1" smtClean="0"/>
              <a:t>call</a:t>
            </a:r>
            <a:r>
              <a:rPr lang="it-IT" sz="4400" i="1" dirty="0" smtClean="0"/>
              <a:t> </a:t>
            </a:r>
            <a:r>
              <a:rPr lang="it-IT" sz="4400" i="1" dirty="0" err="1" smtClean="0"/>
              <a:t>us</a:t>
            </a:r>
            <a:r>
              <a:rPr lang="it-IT" sz="4400" i="1" dirty="0" smtClean="0"/>
              <a:t>, </a:t>
            </a:r>
            <a:r>
              <a:rPr lang="it-IT" sz="4400" i="1" dirty="0" err="1" smtClean="0"/>
              <a:t>we</a:t>
            </a:r>
            <a:r>
              <a:rPr lang="it-IT" sz="4400" i="1" dirty="0" smtClean="0"/>
              <a:t>’</a:t>
            </a:r>
            <a:r>
              <a:rPr lang="it-IT" sz="4400" i="1" dirty="0" err="1" smtClean="0"/>
              <a:t>ll</a:t>
            </a:r>
            <a:r>
              <a:rPr lang="it-IT" sz="4400" i="1" dirty="0" smtClean="0"/>
              <a:t> </a:t>
            </a:r>
            <a:r>
              <a:rPr lang="it-IT" sz="4400" i="1" dirty="0" err="1" smtClean="0"/>
              <a:t>call</a:t>
            </a:r>
            <a:r>
              <a:rPr lang="it-IT" sz="4400" i="1" dirty="0" smtClean="0"/>
              <a:t> </a:t>
            </a:r>
            <a:r>
              <a:rPr lang="it-IT" sz="4400" i="1" dirty="0" err="1" smtClean="0"/>
              <a:t>you</a:t>
            </a:r>
            <a:endParaRPr lang="it-IT" sz="44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Template</a:t>
            </a:r>
            <a:r>
              <a:rPr lang="it-IT" dirty="0" smtClean="0"/>
              <a:t> </a:t>
            </a:r>
            <a:r>
              <a:rPr lang="it-IT" dirty="0" err="1" smtClean="0"/>
              <a:t>Method</a:t>
            </a:r>
            <a:endParaRPr lang="it-IT" dirty="0"/>
          </a:p>
        </p:txBody>
      </p:sp>
      <p:pic>
        <p:nvPicPr>
          <p:cNvPr id="4" name="Content Placeholder 3" descr="template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2143116"/>
            <a:ext cx="6572296" cy="42538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Un </a:t>
            </a:r>
            <a:r>
              <a:rPr lang="it-IT" dirty="0" err="1" smtClean="0"/>
              <a:t>film</a:t>
            </a:r>
            <a:r>
              <a:rPr lang="it-IT" dirty="0" smtClean="0"/>
              <a:t> con </a:t>
            </a:r>
            <a:r>
              <a:rPr lang="it-IT" dirty="0" err="1" smtClean="0"/>
              <a:t>gli</a:t>
            </a:r>
            <a:r>
              <a:rPr lang="it-IT" dirty="0" smtClean="0"/>
              <a:t> amici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Dobbiamo realizzare un controller per un sistema di “home </a:t>
            </a:r>
            <a:r>
              <a:rPr lang="it-IT" dirty="0" err="1" smtClean="0"/>
              <a:t>theatre</a:t>
            </a:r>
            <a:r>
              <a:rPr lang="it-IT" dirty="0" smtClean="0"/>
              <a:t>”</a:t>
            </a:r>
          </a:p>
          <a:p>
            <a:r>
              <a:rPr lang="it-IT" dirty="0" smtClean="0"/>
              <a:t>In casa abbiamo un sistema di home theatre composto da</a:t>
            </a:r>
          </a:p>
          <a:p>
            <a:pPr lvl="1"/>
            <a:r>
              <a:rPr lang="it-IT" dirty="0" smtClean="0"/>
              <a:t>Amplificatore </a:t>
            </a:r>
            <a:r>
              <a:rPr lang="it-IT" dirty="0" err="1" smtClean="0"/>
              <a:t>Audio</a:t>
            </a:r>
            <a:endParaRPr lang="it-IT" dirty="0" smtClean="0"/>
          </a:p>
          <a:p>
            <a:pPr lvl="1"/>
            <a:r>
              <a:rPr lang="it-IT" dirty="0" smtClean="0"/>
              <a:t>Lettore </a:t>
            </a:r>
            <a:r>
              <a:rPr lang="it-IT" dirty="0" err="1" smtClean="0"/>
              <a:t>DVD</a:t>
            </a:r>
            <a:endParaRPr lang="it-IT" dirty="0" smtClean="0"/>
          </a:p>
          <a:p>
            <a:pPr lvl="1"/>
            <a:r>
              <a:rPr lang="it-IT" dirty="0" smtClean="0"/>
              <a:t>Televisore al plasma HD da 50’’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Un </a:t>
            </a:r>
            <a:r>
              <a:rPr lang="it-IT" dirty="0" err="1" smtClean="0"/>
              <a:t>film</a:t>
            </a:r>
            <a:r>
              <a:rPr lang="it-IT" dirty="0" smtClean="0"/>
              <a:t> con </a:t>
            </a:r>
            <a:r>
              <a:rPr lang="it-IT" dirty="0" err="1" smtClean="0"/>
              <a:t>gli</a:t>
            </a:r>
            <a:r>
              <a:rPr lang="it-IT" dirty="0" smtClean="0"/>
              <a:t> amici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Per vedere un film devo:</a:t>
            </a:r>
          </a:p>
          <a:p>
            <a:pPr lvl="1"/>
            <a:r>
              <a:rPr lang="it-IT" dirty="0" smtClean="0"/>
              <a:t>Accendere l’amplificatore</a:t>
            </a:r>
          </a:p>
          <a:p>
            <a:pPr lvl="1"/>
            <a:r>
              <a:rPr lang="it-IT" dirty="0" smtClean="0"/>
              <a:t>Accendere il lettore DVD</a:t>
            </a:r>
          </a:p>
          <a:p>
            <a:pPr lvl="1"/>
            <a:r>
              <a:rPr lang="it-IT" dirty="0" smtClean="0"/>
              <a:t>Accendere la TV</a:t>
            </a:r>
          </a:p>
          <a:p>
            <a:pPr lvl="1"/>
            <a:r>
              <a:rPr lang="it-IT" dirty="0" smtClean="0"/>
              <a:t>Sintonizzare la TV sul canale del DVD</a:t>
            </a:r>
          </a:p>
          <a:p>
            <a:pPr lvl="1"/>
            <a:r>
              <a:rPr lang="it-IT" dirty="0" smtClean="0"/>
              <a:t>Caricare il DVD nel lettore</a:t>
            </a:r>
          </a:p>
          <a:p>
            <a:pPr lvl="1"/>
            <a:r>
              <a:rPr lang="it-IT" dirty="0" smtClean="0"/>
              <a:t>Settare la lingua</a:t>
            </a:r>
          </a:p>
          <a:p>
            <a:pPr lvl="1"/>
            <a:r>
              <a:rPr lang="it-IT" dirty="0" smtClean="0"/>
              <a:t>Alzare il volume dell’amplificatore</a:t>
            </a:r>
          </a:p>
          <a:p>
            <a:pPr lvl="1"/>
            <a:r>
              <a:rPr lang="it-IT" dirty="0" smtClean="0"/>
              <a:t>Far partire il DVD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Un </a:t>
            </a:r>
            <a:r>
              <a:rPr lang="it-IT" dirty="0" err="1" smtClean="0"/>
              <a:t>film</a:t>
            </a:r>
            <a:r>
              <a:rPr lang="it-IT" dirty="0" smtClean="0"/>
              <a:t> con </a:t>
            </a:r>
            <a:r>
              <a:rPr lang="it-IT" dirty="0" err="1" smtClean="0"/>
              <a:t>gli</a:t>
            </a:r>
            <a:r>
              <a:rPr lang="it-IT" dirty="0" smtClean="0"/>
              <a:t> amici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Per </a:t>
            </a:r>
            <a:r>
              <a:rPr lang="it-IT" dirty="0" err="1" smtClean="0"/>
              <a:t>controllare</a:t>
            </a:r>
            <a:r>
              <a:rPr lang="it-IT" dirty="0" smtClean="0"/>
              <a:t> i </a:t>
            </a:r>
            <a:r>
              <a:rPr lang="it-IT" dirty="0" err="1" smtClean="0"/>
              <a:t>singoli</a:t>
            </a:r>
            <a:r>
              <a:rPr lang="it-IT" dirty="0" smtClean="0"/>
              <a:t> dispositivi </a:t>
            </a:r>
            <a:r>
              <a:rPr lang="it-IT" dirty="0" err="1" smtClean="0"/>
              <a:t>utilizzo</a:t>
            </a:r>
            <a:r>
              <a:rPr lang="it-IT" dirty="0" smtClean="0"/>
              <a:t> una </a:t>
            </a:r>
            <a:r>
              <a:rPr lang="it-IT" dirty="0" err="1" smtClean="0"/>
              <a:t>serie</a:t>
            </a:r>
            <a:r>
              <a:rPr lang="it-IT" dirty="0" smtClean="0"/>
              <a:t> di </a:t>
            </a:r>
            <a:r>
              <a:rPr lang="it-IT" dirty="0" err="1" smtClean="0"/>
              <a:t>telecomandi</a:t>
            </a:r>
            <a:r>
              <a:rPr lang="it-IT" dirty="0" smtClean="0"/>
              <a:t> stracolmi </a:t>
            </a:r>
            <a:r>
              <a:rPr lang="it-IT" dirty="0" err="1" smtClean="0"/>
              <a:t>di</a:t>
            </a:r>
            <a:r>
              <a:rPr lang="it-IT" dirty="0" smtClean="0"/>
              <a:t> funzioni “inutili” </a:t>
            </a:r>
            <a:r>
              <a:rPr lang="it-IT" dirty="0" err="1" smtClean="0"/>
              <a:t>per</a:t>
            </a:r>
            <a:r>
              <a:rPr lang="it-IT" dirty="0" smtClean="0"/>
              <a:t> l’uso </a:t>
            </a:r>
            <a:r>
              <a:rPr lang="it-IT" dirty="0" err="1" smtClean="0"/>
              <a:t>quotidiano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it-IT" sz="11500" dirty="0" smtClean="0"/>
              <a:t>Demo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Quali principi abbiamo applicato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it-IT" sz="4400" dirty="0" err="1" smtClean="0"/>
              <a:t>Principle</a:t>
            </a:r>
            <a:r>
              <a:rPr lang="it-IT" sz="4400" dirty="0" smtClean="0"/>
              <a:t> </a:t>
            </a:r>
            <a:r>
              <a:rPr lang="it-IT" sz="4400" dirty="0" err="1" smtClean="0"/>
              <a:t>of</a:t>
            </a:r>
            <a:r>
              <a:rPr lang="it-IT" sz="4400" dirty="0" smtClean="0"/>
              <a:t> </a:t>
            </a:r>
            <a:r>
              <a:rPr lang="it-IT" sz="4400" dirty="0" err="1" smtClean="0"/>
              <a:t>Least</a:t>
            </a:r>
            <a:r>
              <a:rPr lang="it-IT" sz="4400" dirty="0" smtClean="0"/>
              <a:t> </a:t>
            </a:r>
            <a:r>
              <a:rPr lang="it-IT" sz="4400" dirty="0" err="1" smtClean="0"/>
              <a:t>Knowledge</a:t>
            </a:r>
            <a:r>
              <a:rPr lang="it-IT" sz="4400" dirty="0" smtClean="0"/>
              <a:t/>
            </a:r>
            <a:br>
              <a:rPr lang="it-IT" sz="4400" dirty="0" smtClean="0"/>
            </a:br>
            <a:r>
              <a:rPr lang="it-IT" sz="4400" i="1" dirty="0" err="1" smtClean="0"/>
              <a:t>talks</a:t>
            </a:r>
            <a:r>
              <a:rPr lang="it-IT" sz="4400" i="1" dirty="0" smtClean="0"/>
              <a:t> </a:t>
            </a:r>
            <a:r>
              <a:rPr lang="it-IT" sz="4400" i="1" dirty="0" err="1" smtClean="0"/>
              <a:t>only</a:t>
            </a:r>
            <a:r>
              <a:rPr lang="it-IT" sz="4400" i="1" dirty="0" smtClean="0"/>
              <a:t> </a:t>
            </a:r>
            <a:r>
              <a:rPr lang="it-IT" sz="4400" i="1" dirty="0" err="1" smtClean="0"/>
              <a:t>to</a:t>
            </a:r>
            <a:r>
              <a:rPr lang="it-IT" sz="4400" i="1" dirty="0" smtClean="0"/>
              <a:t> </a:t>
            </a:r>
            <a:r>
              <a:rPr lang="it-IT" sz="4400" i="1" dirty="0" err="1" smtClean="0"/>
              <a:t>your</a:t>
            </a:r>
            <a:r>
              <a:rPr lang="it-IT" sz="4400" i="1" dirty="0" smtClean="0"/>
              <a:t> immediate </a:t>
            </a:r>
            <a:r>
              <a:rPr lang="it-IT" sz="4400" i="1" dirty="0" err="1" smtClean="0"/>
              <a:t>friends</a:t>
            </a:r>
            <a:endParaRPr lang="it-IT" sz="4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Esempio: </a:t>
            </a:r>
            <a:r>
              <a:rPr lang="it-IT" dirty="0" err="1" smtClean="0"/>
              <a:t>un</a:t>
            </a:r>
            <a:r>
              <a:rPr lang="it-IT" dirty="0" smtClean="0"/>
              <a:t> simulatore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Un cliente ci commissiona lo sviluppo di un programma per simulare alcuni modelli di automobile.</a:t>
            </a:r>
          </a:p>
          <a:p>
            <a:r>
              <a:rPr lang="it-IT" dirty="0" smtClean="0"/>
              <a:t>Requisiti </a:t>
            </a:r>
            <a:r>
              <a:rPr lang="it-IT" b="1" dirty="0" smtClean="0"/>
              <a:t>Prima </a:t>
            </a:r>
            <a:r>
              <a:rPr lang="it-IT" b="1" dirty="0" err="1" smtClean="0"/>
              <a:t>release</a:t>
            </a:r>
            <a:r>
              <a:rPr lang="it-IT" dirty="0" smtClean="0"/>
              <a:t>:</a:t>
            </a:r>
          </a:p>
          <a:p>
            <a:pPr lvl="1"/>
            <a:r>
              <a:rPr lang="it-IT" dirty="0" smtClean="0"/>
              <a:t>Implementare 2 modelli di automobile</a:t>
            </a:r>
          </a:p>
          <a:p>
            <a:pPr lvl="2"/>
            <a:r>
              <a:rPr lang="it-IT" dirty="0" smtClean="0"/>
              <a:t>Fiat Panda</a:t>
            </a:r>
          </a:p>
          <a:p>
            <a:pPr lvl="2"/>
            <a:r>
              <a:rPr lang="it-IT" dirty="0" err="1" smtClean="0"/>
              <a:t>Ferrari</a:t>
            </a:r>
            <a:r>
              <a:rPr lang="it-IT" dirty="0" smtClean="0"/>
              <a:t> F430</a:t>
            </a:r>
          </a:p>
          <a:p>
            <a:pPr lvl="1"/>
            <a:r>
              <a:rPr lang="it-IT" dirty="0" smtClean="0"/>
              <a:t>Questi modelli devono essere in grado di accelerare, decelerare e visualizzare il nome del modello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Facade</a:t>
            </a:r>
            <a:r>
              <a:rPr lang="it-IT" dirty="0" smtClean="0"/>
              <a:t> Pattern</a:t>
            </a:r>
            <a:endParaRPr lang="it-IT" dirty="0"/>
          </a:p>
        </p:txBody>
      </p:sp>
      <p:pic>
        <p:nvPicPr>
          <p:cNvPr id="4" name="Content Placeholder 3" descr="facade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1909250"/>
            <a:ext cx="6215106" cy="44487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Facade</a:t>
            </a:r>
            <a:r>
              <a:rPr lang="it-IT" dirty="0" smtClean="0"/>
              <a:t> Pattern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E’ un pattern che semplifica l’accesso ad una serie di funzionalità </a:t>
            </a:r>
          </a:p>
          <a:p>
            <a:r>
              <a:rPr lang="it-IT" dirty="0" smtClean="0"/>
              <a:t>Fornisce </a:t>
            </a:r>
            <a:r>
              <a:rPr lang="it-IT" dirty="0" err="1" smtClean="0"/>
              <a:t>una</a:t>
            </a:r>
            <a:r>
              <a:rPr lang="it-IT" dirty="0" smtClean="0"/>
              <a:t> serie </a:t>
            </a:r>
            <a:r>
              <a:rPr lang="it-IT" dirty="0" err="1" smtClean="0"/>
              <a:t>di</a:t>
            </a:r>
            <a:r>
              <a:rPr lang="it-IT" dirty="0" smtClean="0"/>
              <a:t> metodi </a:t>
            </a:r>
            <a:r>
              <a:rPr lang="it-IT" dirty="0" err="1" smtClean="0"/>
              <a:t>ad</a:t>
            </a:r>
            <a:r>
              <a:rPr lang="it-IT" dirty="0" smtClean="0"/>
              <a:t> alto </a:t>
            </a:r>
            <a:r>
              <a:rPr lang="it-IT" dirty="0" err="1" smtClean="0"/>
              <a:t>livello</a:t>
            </a:r>
            <a:r>
              <a:rPr lang="it-IT" dirty="0" smtClean="0"/>
              <a:t> per </a:t>
            </a:r>
            <a:r>
              <a:rPr lang="it-IT" dirty="0" err="1" smtClean="0"/>
              <a:t>accedere</a:t>
            </a:r>
            <a:r>
              <a:rPr lang="it-IT" dirty="0" smtClean="0"/>
              <a:t> alle </a:t>
            </a:r>
            <a:r>
              <a:rPr lang="it-IT" dirty="0" err="1" smtClean="0"/>
              <a:t>funzioni</a:t>
            </a:r>
            <a:r>
              <a:rPr lang="it-IT" dirty="0" smtClean="0"/>
              <a:t> utili </a:t>
            </a:r>
            <a:r>
              <a:rPr lang="it-IT" dirty="0" err="1" smtClean="0"/>
              <a:t>al</a:t>
            </a:r>
            <a:r>
              <a:rPr lang="it-IT" dirty="0" smtClean="0"/>
              <a:t> contesto</a:t>
            </a:r>
          </a:p>
          <a:p>
            <a:r>
              <a:rPr lang="it-IT" dirty="0" smtClean="0"/>
              <a:t>Utile </a:t>
            </a:r>
            <a:r>
              <a:rPr lang="it-IT" dirty="0" err="1" smtClean="0"/>
              <a:t>per</a:t>
            </a:r>
            <a:r>
              <a:rPr lang="it-IT" dirty="0" smtClean="0"/>
              <a:t> semplificare </a:t>
            </a:r>
            <a:r>
              <a:rPr lang="it-IT" dirty="0" err="1" smtClean="0"/>
              <a:t>l’</a:t>
            </a:r>
            <a:r>
              <a:rPr lang="it-IT" dirty="0" smtClean="0"/>
              <a:t>utilizzo </a:t>
            </a:r>
            <a:r>
              <a:rPr lang="it-IT" dirty="0" err="1" smtClean="0"/>
              <a:t>di</a:t>
            </a:r>
            <a:r>
              <a:rPr lang="it-IT" dirty="0" smtClean="0"/>
              <a:t> SDK </a:t>
            </a:r>
            <a:r>
              <a:rPr lang="it-IT" dirty="0" err="1" smtClean="0"/>
              <a:t>o</a:t>
            </a:r>
            <a:r>
              <a:rPr lang="it-IT" dirty="0" smtClean="0"/>
              <a:t> componenti </a:t>
            </a:r>
            <a:r>
              <a:rPr lang="it-IT" dirty="0" err="1" smtClean="0"/>
              <a:t>molto</a:t>
            </a:r>
            <a:r>
              <a:rPr lang="it-IT" dirty="0" smtClean="0"/>
              <a:t> complessi </a:t>
            </a:r>
            <a:r>
              <a:rPr lang="it-IT" dirty="0" err="1" smtClean="0"/>
              <a:t>nascondendo</a:t>
            </a:r>
            <a:r>
              <a:rPr lang="it-IT" dirty="0" smtClean="0"/>
              <a:t> tutto </a:t>
            </a:r>
            <a:r>
              <a:rPr lang="it-IT" dirty="0" err="1" smtClean="0"/>
              <a:t>ciò</a:t>
            </a:r>
            <a:r>
              <a:rPr lang="it-IT" dirty="0" smtClean="0"/>
              <a:t> che </a:t>
            </a:r>
            <a:r>
              <a:rPr lang="it-IT" dirty="0" err="1" smtClean="0"/>
              <a:t>non</a:t>
            </a:r>
            <a:r>
              <a:rPr lang="it-IT" dirty="0" smtClean="0"/>
              <a:t> ci </a:t>
            </a:r>
            <a:r>
              <a:rPr lang="it-IT" dirty="0" err="1" smtClean="0"/>
              <a:t>serve</a:t>
            </a:r>
            <a:r>
              <a:rPr lang="it-IT" dirty="0" smtClean="0"/>
              <a:t> </a:t>
            </a:r>
          </a:p>
          <a:p>
            <a:r>
              <a:rPr lang="it-IT" dirty="0" smtClean="0"/>
              <a:t>Usa </a:t>
            </a:r>
            <a:r>
              <a:rPr lang="it-IT" dirty="0" err="1" smtClean="0"/>
              <a:t>l’</a:t>
            </a:r>
            <a:r>
              <a:rPr lang="it-IT" dirty="0" smtClean="0"/>
              <a:t>incapsulamento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Aggiungere funzionalità a runtime</a:t>
            </a:r>
            <a:endParaRPr lang="it-IT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000372"/>
            <a:ext cx="691840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775191"/>
            <a:ext cx="8229600" cy="1439495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it-I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Supponiamo di avere una gerarchia di classi come la seguente: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Cosa </a:t>
            </a:r>
            <a:r>
              <a:rPr lang="it-IT" dirty="0" err="1" smtClean="0"/>
              <a:t>dobbiamo</a:t>
            </a:r>
            <a:r>
              <a:rPr lang="it-IT" dirty="0" smtClean="0"/>
              <a:t> fare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Dobbiamo </a:t>
            </a:r>
            <a:r>
              <a:rPr lang="it-IT" dirty="0" err="1" smtClean="0"/>
              <a:t>aggiungere</a:t>
            </a:r>
            <a:r>
              <a:rPr lang="it-IT" dirty="0" smtClean="0"/>
              <a:t> le </a:t>
            </a:r>
            <a:r>
              <a:rPr lang="it-IT" dirty="0" err="1" smtClean="0"/>
              <a:t>seguenti</a:t>
            </a:r>
            <a:r>
              <a:rPr lang="it-IT" dirty="0" smtClean="0"/>
              <a:t> funzionalità:</a:t>
            </a:r>
          </a:p>
          <a:p>
            <a:pPr lvl="1"/>
            <a:r>
              <a:rPr lang="it-IT" dirty="0" smtClean="0"/>
              <a:t>Tutti </a:t>
            </a:r>
            <a:r>
              <a:rPr lang="it-IT" dirty="0" err="1" smtClean="0"/>
              <a:t>i</a:t>
            </a:r>
            <a:r>
              <a:rPr lang="it-IT" dirty="0" smtClean="0"/>
              <a:t> documenti </a:t>
            </a:r>
            <a:r>
              <a:rPr lang="it-IT" dirty="0" err="1" smtClean="0"/>
              <a:t>devono</a:t>
            </a:r>
            <a:r>
              <a:rPr lang="it-IT" dirty="0" smtClean="0"/>
              <a:t> essere </a:t>
            </a:r>
            <a:r>
              <a:rPr lang="it-IT" dirty="0" err="1" smtClean="0"/>
              <a:t>stampabili</a:t>
            </a:r>
            <a:endParaRPr lang="it-IT" dirty="0" smtClean="0"/>
          </a:p>
          <a:p>
            <a:pPr lvl="1"/>
            <a:r>
              <a:rPr lang="it-IT" dirty="0" smtClean="0"/>
              <a:t>Tutti i documenti devono poter essere criptati</a:t>
            </a:r>
            <a:endParaRPr lang="it-IT" i="1" dirty="0" smtClean="0"/>
          </a:p>
          <a:p>
            <a:pPr lvl="1"/>
            <a:r>
              <a:rPr lang="it-IT" dirty="0" smtClean="0"/>
              <a:t>Non ho accesso alla classe base … quindi non posso modificare la gerarchia!!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it-IT" sz="11500" dirty="0" smtClean="0"/>
              <a:t>Demo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Cerchiamo </a:t>
            </a:r>
            <a:r>
              <a:rPr lang="it-IT" dirty="0" err="1" smtClean="0"/>
              <a:t>una</a:t>
            </a:r>
            <a:r>
              <a:rPr lang="it-IT" dirty="0" smtClean="0"/>
              <a:t> soluzione </a:t>
            </a:r>
            <a:r>
              <a:rPr lang="it-IT" dirty="0" err="1" smtClean="0"/>
              <a:t>migliore…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Il </a:t>
            </a:r>
            <a:r>
              <a:rPr lang="it-IT" dirty="0" err="1" smtClean="0"/>
              <a:t>problema</a:t>
            </a:r>
            <a:r>
              <a:rPr lang="it-IT" dirty="0" smtClean="0"/>
              <a:t> della </a:t>
            </a:r>
            <a:r>
              <a:rPr lang="it-IT" dirty="0" err="1" smtClean="0"/>
              <a:t>soluzione</a:t>
            </a:r>
            <a:r>
              <a:rPr lang="it-IT" dirty="0" smtClean="0"/>
              <a:t> proposta </a:t>
            </a:r>
            <a:r>
              <a:rPr lang="it-IT" dirty="0" err="1" smtClean="0"/>
              <a:t>è</a:t>
            </a:r>
            <a:r>
              <a:rPr lang="it-IT" dirty="0" smtClean="0"/>
              <a:t> che </a:t>
            </a:r>
            <a:r>
              <a:rPr lang="it-IT" dirty="0" err="1" smtClean="0"/>
              <a:t>si</a:t>
            </a:r>
            <a:r>
              <a:rPr lang="it-IT" dirty="0" smtClean="0"/>
              <a:t> ha </a:t>
            </a:r>
            <a:r>
              <a:rPr lang="it-IT" dirty="0" err="1" smtClean="0"/>
              <a:t>un’</a:t>
            </a:r>
            <a:r>
              <a:rPr lang="it-IT" dirty="0" smtClean="0"/>
              <a:t>esplosione </a:t>
            </a:r>
            <a:r>
              <a:rPr lang="it-IT" dirty="0" err="1" smtClean="0"/>
              <a:t>del</a:t>
            </a:r>
            <a:r>
              <a:rPr lang="it-IT" dirty="0" smtClean="0"/>
              <a:t> numero </a:t>
            </a:r>
            <a:r>
              <a:rPr lang="it-IT" dirty="0" err="1" smtClean="0"/>
              <a:t>di</a:t>
            </a:r>
            <a:r>
              <a:rPr lang="it-IT" dirty="0" smtClean="0"/>
              <a:t> classi </a:t>
            </a:r>
            <a:r>
              <a:rPr lang="it-IT" dirty="0" err="1" smtClean="0"/>
              <a:t>da</a:t>
            </a:r>
            <a:r>
              <a:rPr lang="it-IT" dirty="0" smtClean="0"/>
              <a:t> implementare</a:t>
            </a:r>
          </a:p>
          <a:p>
            <a:endParaRPr lang="it-IT" dirty="0" smtClean="0"/>
          </a:p>
          <a:p>
            <a:r>
              <a:rPr lang="it-IT" dirty="0" smtClean="0"/>
              <a:t>Possiamo </a:t>
            </a:r>
            <a:r>
              <a:rPr lang="it-IT" dirty="0" err="1" smtClean="0"/>
              <a:t>usare</a:t>
            </a:r>
            <a:r>
              <a:rPr lang="it-IT" dirty="0" smtClean="0"/>
              <a:t> il </a:t>
            </a:r>
            <a:r>
              <a:rPr lang="it-IT" dirty="0" err="1" smtClean="0"/>
              <a:t>pattern</a:t>
            </a:r>
            <a:r>
              <a:rPr lang="it-IT" dirty="0" smtClean="0"/>
              <a:t> </a:t>
            </a:r>
            <a:r>
              <a:rPr lang="it-IT" b="1" dirty="0" err="1" smtClean="0"/>
              <a:t>decorator</a:t>
            </a:r>
            <a:r>
              <a:rPr lang="it-IT" dirty="0" smtClean="0"/>
              <a:t> per </a:t>
            </a:r>
            <a:r>
              <a:rPr lang="it-IT" dirty="0" err="1" smtClean="0"/>
              <a:t>aggiungere</a:t>
            </a:r>
            <a:r>
              <a:rPr lang="it-IT" dirty="0" smtClean="0"/>
              <a:t> le </a:t>
            </a:r>
            <a:r>
              <a:rPr lang="it-IT" dirty="0" err="1" smtClean="0"/>
              <a:t>funzionalità</a:t>
            </a:r>
            <a:r>
              <a:rPr lang="it-IT" dirty="0" smtClean="0"/>
              <a:t> a </a:t>
            </a:r>
            <a:r>
              <a:rPr lang="it-IT" dirty="0" err="1" smtClean="0"/>
              <a:t>runtime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it-IT" sz="13800" dirty="0" smtClean="0"/>
              <a:t>Demo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Quali principi abbiamo applicato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it-IT" sz="4400" dirty="0" err="1" smtClean="0"/>
              <a:t>Classes</a:t>
            </a:r>
            <a:r>
              <a:rPr lang="it-IT" sz="4400" dirty="0" smtClean="0"/>
              <a:t> </a:t>
            </a:r>
            <a:r>
              <a:rPr lang="it-IT" sz="4400" dirty="0" err="1" smtClean="0"/>
              <a:t>should</a:t>
            </a:r>
            <a:r>
              <a:rPr lang="it-IT" sz="4400" dirty="0" smtClean="0"/>
              <a:t> </a:t>
            </a:r>
            <a:r>
              <a:rPr lang="it-IT" sz="4400" dirty="0" err="1" smtClean="0"/>
              <a:t>be</a:t>
            </a:r>
            <a:r>
              <a:rPr lang="it-IT" sz="4400" dirty="0" smtClean="0"/>
              <a:t> open </a:t>
            </a:r>
            <a:r>
              <a:rPr lang="it-IT" sz="4400" dirty="0" err="1" smtClean="0"/>
              <a:t>for</a:t>
            </a:r>
            <a:r>
              <a:rPr lang="it-IT" sz="4400" dirty="0" smtClean="0"/>
              <a:t> </a:t>
            </a:r>
            <a:r>
              <a:rPr lang="it-IT" sz="4400" dirty="0" err="1" smtClean="0"/>
              <a:t>extension</a:t>
            </a:r>
            <a:r>
              <a:rPr lang="it-IT" sz="4400" dirty="0" smtClean="0"/>
              <a:t> </a:t>
            </a:r>
            <a:r>
              <a:rPr lang="it-IT" sz="4400" dirty="0" err="1" smtClean="0"/>
              <a:t>but</a:t>
            </a:r>
            <a:r>
              <a:rPr lang="it-IT" sz="4400" dirty="0" smtClean="0"/>
              <a:t> </a:t>
            </a:r>
            <a:r>
              <a:rPr lang="it-IT" sz="4400" dirty="0" err="1" smtClean="0"/>
              <a:t>closed</a:t>
            </a:r>
            <a:r>
              <a:rPr lang="it-IT" sz="4400" dirty="0" smtClean="0"/>
              <a:t> </a:t>
            </a:r>
            <a:r>
              <a:rPr lang="it-IT" sz="4400" dirty="0" err="1" smtClean="0"/>
              <a:t>for</a:t>
            </a:r>
            <a:r>
              <a:rPr lang="it-IT" sz="4400" dirty="0" smtClean="0"/>
              <a:t> </a:t>
            </a:r>
            <a:r>
              <a:rPr lang="it-IT" sz="4400" dirty="0" err="1" smtClean="0"/>
              <a:t>modification</a:t>
            </a:r>
            <a:r>
              <a:rPr lang="it-IT" sz="44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Decorator</a:t>
            </a:r>
            <a:r>
              <a:rPr lang="it-IT" dirty="0" smtClean="0"/>
              <a:t> Pattern</a:t>
            </a:r>
            <a:endParaRPr lang="it-IT" dirty="0"/>
          </a:p>
        </p:txBody>
      </p:sp>
      <p:pic>
        <p:nvPicPr>
          <p:cNvPr id="4" name="Content Placeholder 3" descr="decorator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785926"/>
            <a:ext cx="6643734" cy="435771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Tutti al ristorante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Implementare un generatore di piatti per una catena nazionale di ristoranti.</a:t>
            </a:r>
          </a:p>
          <a:p>
            <a:pPr lvl="1"/>
            <a:r>
              <a:rPr lang="it-IT" dirty="0" smtClean="0"/>
              <a:t>Ogni </a:t>
            </a:r>
            <a:r>
              <a:rPr lang="it-IT" dirty="0" err="1" smtClean="0"/>
              <a:t>ristorante</a:t>
            </a:r>
            <a:r>
              <a:rPr lang="it-IT" dirty="0" smtClean="0"/>
              <a:t> cucina </a:t>
            </a:r>
            <a:r>
              <a:rPr lang="it-IT" dirty="0" err="1" smtClean="0"/>
              <a:t>piatti</a:t>
            </a:r>
            <a:r>
              <a:rPr lang="it-IT" dirty="0" smtClean="0"/>
              <a:t> tipici </a:t>
            </a:r>
            <a:r>
              <a:rPr lang="it-IT" dirty="0" err="1" smtClean="0"/>
              <a:t>della</a:t>
            </a:r>
            <a:r>
              <a:rPr lang="it-IT" dirty="0" smtClean="0"/>
              <a:t> regione </a:t>
            </a:r>
            <a:r>
              <a:rPr lang="it-IT" dirty="0" err="1" smtClean="0"/>
              <a:t>a</a:t>
            </a:r>
            <a:r>
              <a:rPr lang="it-IT" dirty="0" smtClean="0"/>
              <a:t> cui </a:t>
            </a:r>
            <a:r>
              <a:rPr lang="it-IT" dirty="0" err="1" smtClean="0"/>
              <a:t>appartiene</a:t>
            </a:r>
            <a:r>
              <a:rPr lang="it-IT" dirty="0" smtClean="0"/>
              <a:t>.</a:t>
            </a:r>
          </a:p>
          <a:p>
            <a:pPr lvl="1"/>
            <a:r>
              <a:rPr lang="it-IT" dirty="0" smtClean="0"/>
              <a:t>Devo scrivere un solo programma per tutti i ristoranti della catena.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Soluzione </a:t>
            </a:r>
            <a:r>
              <a:rPr lang="it-IT" dirty="0" err="1" smtClean="0"/>
              <a:t>1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dirty="0" smtClean="0"/>
              <a:t>Dobbiamo implementare 2 classi che hanno gli stessi metodi e rappresentano 2 categorie di una stessa cosa</a:t>
            </a:r>
          </a:p>
          <a:p>
            <a:r>
              <a:rPr lang="it-IT" dirty="0" smtClean="0"/>
              <a:t>Siccome conosciamo il paradigma </a:t>
            </a:r>
            <a:r>
              <a:rPr lang="it-IT" dirty="0" err="1" smtClean="0"/>
              <a:t>Object</a:t>
            </a:r>
            <a:r>
              <a:rPr lang="it-IT" dirty="0" smtClean="0"/>
              <a:t> </a:t>
            </a:r>
            <a:r>
              <a:rPr lang="it-IT" dirty="0" err="1" smtClean="0"/>
              <a:t>Oriented</a:t>
            </a:r>
            <a:r>
              <a:rPr lang="it-IT" dirty="0" smtClean="0"/>
              <a:t> la prima cosa che ci viene in mente è di sfruttare l’ereditarietà:</a:t>
            </a:r>
          </a:p>
          <a:p>
            <a:pPr lvl="2">
              <a:buNone/>
            </a:pPr>
            <a:endParaRPr lang="it-IT" sz="2400" dirty="0" smtClean="0">
              <a:latin typeface="Lucida Console" pitchFamily="49" charset="0"/>
            </a:endParaRPr>
          </a:p>
          <a:p>
            <a:pPr lvl="2">
              <a:buNone/>
            </a:pPr>
            <a:r>
              <a:rPr lang="it-IT" sz="2400" dirty="0" smtClean="0">
                <a:latin typeface="Lucida Console" pitchFamily="49" charset="0"/>
              </a:rPr>
              <a:t>public </a:t>
            </a:r>
            <a:r>
              <a:rPr lang="it-IT" sz="2400" dirty="0" err="1" smtClean="0">
                <a:latin typeface="Lucida Console" pitchFamily="49" charset="0"/>
              </a:rPr>
              <a:t>abstract</a:t>
            </a:r>
            <a:r>
              <a:rPr lang="it-IT" sz="2400" dirty="0" smtClean="0">
                <a:latin typeface="Lucida Console" pitchFamily="49" charset="0"/>
              </a:rPr>
              <a:t> class </a:t>
            </a:r>
            <a:r>
              <a:rPr lang="it-IT" sz="2400" dirty="0" err="1" smtClean="0">
                <a:latin typeface="Lucida Console" pitchFamily="49" charset="0"/>
              </a:rPr>
              <a:t>BaseAuto</a:t>
            </a:r>
            <a:endParaRPr lang="it-IT" sz="2400" dirty="0" smtClean="0">
              <a:latin typeface="Lucida Console" pitchFamily="49" charset="0"/>
            </a:endParaRPr>
          </a:p>
          <a:p>
            <a:pPr lvl="2">
              <a:buNone/>
            </a:pPr>
            <a:r>
              <a:rPr lang="it-IT" sz="2400" dirty="0" smtClean="0">
                <a:latin typeface="Lucida Console" pitchFamily="49" charset="0"/>
              </a:rPr>
              <a:t>{</a:t>
            </a:r>
          </a:p>
          <a:p>
            <a:pPr lvl="2">
              <a:buNone/>
            </a:pPr>
            <a:r>
              <a:rPr lang="it-IT" sz="2400" dirty="0" smtClean="0">
                <a:latin typeface="Lucida Console" pitchFamily="49" charset="0"/>
              </a:rPr>
              <a:t>	// ...</a:t>
            </a:r>
          </a:p>
          <a:p>
            <a:pPr lvl="2">
              <a:buNone/>
            </a:pPr>
            <a:r>
              <a:rPr lang="it-IT" sz="2400" dirty="0" smtClean="0">
                <a:latin typeface="Lucida Console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it-IT" sz="13800" dirty="0" smtClean="0"/>
              <a:t>Demo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Attenzione al </a:t>
            </a:r>
            <a:r>
              <a:rPr lang="it-IT" dirty="0" err="1" smtClean="0"/>
              <a:t>new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Quando istanzio un oggetto con l’operatore </a:t>
            </a:r>
            <a:r>
              <a:rPr lang="it-IT" i="1" dirty="0" err="1" smtClean="0"/>
              <a:t>new</a:t>
            </a:r>
            <a:r>
              <a:rPr lang="it-IT" dirty="0" smtClean="0"/>
              <a:t> creo una </a:t>
            </a:r>
            <a:r>
              <a:rPr lang="it-IT" b="1" dirty="0" smtClean="0"/>
              <a:t>dipendenza</a:t>
            </a:r>
            <a:r>
              <a:rPr lang="it-IT" dirty="0" smtClean="0"/>
              <a:t> verso l’oggetto creato</a:t>
            </a:r>
          </a:p>
          <a:p>
            <a:endParaRPr lang="it-IT" dirty="0" smtClean="0"/>
          </a:p>
          <a:p>
            <a:pPr algn="ctr">
              <a:buNone/>
            </a:pPr>
            <a:r>
              <a:rPr lang="it-IT" dirty="0" smtClean="0"/>
              <a:t>Dipendenza = </a:t>
            </a:r>
            <a:r>
              <a:rPr lang="it-IT" dirty="0" err="1" smtClean="0"/>
              <a:t>Accoppiamento</a:t>
            </a:r>
            <a:r>
              <a:rPr lang="it-IT" dirty="0" smtClean="0"/>
              <a:t> = </a:t>
            </a:r>
            <a:r>
              <a:rPr lang="it-IT" dirty="0" err="1" smtClean="0"/>
              <a:t>Male</a:t>
            </a:r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Per </a:t>
            </a:r>
            <a:r>
              <a:rPr lang="it-IT" dirty="0" err="1" smtClean="0"/>
              <a:t>rimuovere</a:t>
            </a:r>
            <a:r>
              <a:rPr lang="it-IT" dirty="0" smtClean="0"/>
              <a:t> la </a:t>
            </a:r>
            <a:r>
              <a:rPr lang="it-IT" dirty="0" err="1" smtClean="0"/>
              <a:t>dipendenza</a:t>
            </a:r>
            <a:r>
              <a:rPr lang="it-IT" dirty="0" smtClean="0"/>
              <a:t> posso </a:t>
            </a:r>
            <a:r>
              <a:rPr lang="it-IT" dirty="0" err="1" smtClean="0"/>
              <a:t>demandare</a:t>
            </a:r>
            <a:r>
              <a:rPr lang="it-IT" dirty="0" smtClean="0"/>
              <a:t> ad </a:t>
            </a:r>
            <a:r>
              <a:rPr lang="it-IT" dirty="0" err="1" smtClean="0"/>
              <a:t>un</a:t>
            </a:r>
            <a:r>
              <a:rPr lang="it-IT" dirty="0" smtClean="0"/>
              <a:t> oggetto </a:t>
            </a:r>
            <a:r>
              <a:rPr lang="it-IT" dirty="0" err="1" smtClean="0"/>
              <a:t>esterno</a:t>
            </a:r>
            <a:r>
              <a:rPr lang="it-IT" dirty="0" smtClean="0"/>
              <a:t> la </a:t>
            </a:r>
            <a:r>
              <a:rPr lang="it-IT" dirty="0" err="1" smtClean="0"/>
              <a:t>creazione</a:t>
            </a:r>
            <a:r>
              <a:rPr lang="it-IT" dirty="0" smtClean="0"/>
              <a:t> dell’istanza</a:t>
            </a:r>
          </a:p>
          <a:p>
            <a:pPr>
              <a:buNone/>
            </a:pP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Primo </a:t>
            </a:r>
            <a:r>
              <a:rPr lang="it-IT" dirty="0" err="1" smtClean="0"/>
              <a:t>step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Utilizziamo </a:t>
            </a:r>
            <a:r>
              <a:rPr lang="it-IT" dirty="0" err="1" smtClean="0"/>
              <a:t>un</a:t>
            </a:r>
            <a:r>
              <a:rPr lang="it-IT" dirty="0" smtClean="0"/>
              <a:t> </a:t>
            </a:r>
            <a:r>
              <a:rPr lang="it-IT" b="1" dirty="0" smtClean="0"/>
              <a:t>Factory Method</a:t>
            </a:r>
            <a:r>
              <a:rPr lang="it-IT" dirty="0" smtClean="0"/>
              <a:t>: </a:t>
            </a:r>
          </a:p>
          <a:p>
            <a:pPr lvl="1"/>
            <a:r>
              <a:rPr lang="it-IT" dirty="0" smtClean="0"/>
              <a:t>Tutte </a:t>
            </a:r>
            <a:r>
              <a:rPr lang="it-IT" dirty="0" err="1" smtClean="0"/>
              <a:t>le</a:t>
            </a:r>
            <a:r>
              <a:rPr lang="it-IT" dirty="0" smtClean="0"/>
              <a:t> portate </a:t>
            </a:r>
            <a:r>
              <a:rPr lang="it-IT" dirty="0" err="1" smtClean="0"/>
              <a:t>implementano</a:t>
            </a:r>
            <a:r>
              <a:rPr lang="it-IT" dirty="0" smtClean="0"/>
              <a:t> un’interfaccia </a:t>
            </a:r>
            <a:r>
              <a:rPr lang="it-IT" dirty="0" err="1" smtClean="0"/>
              <a:t>comune</a:t>
            </a:r>
            <a:endParaRPr lang="it-IT" dirty="0" smtClean="0"/>
          </a:p>
          <a:p>
            <a:pPr lvl="1"/>
            <a:r>
              <a:rPr lang="it-IT" dirty="0" smtClean="0"/>
              <a:t>Creo una classe che si occupa di </a:t>
            </a:r>
            <a:r>
              <a:rPr lang="it-IT" dirty="0" err="1" smtClean="0"/>
              <a:t>istanziare</a:t>
            </a:r>
            <a:r>
              <a:rPr lang="it-IT" dirty="0" smtClean="0"/>
              <a:t> le </a:t>
            </a:r>
            <a:r>
              <a:rPr lang="it-IT" dirty="0" err="1" smtClean="0"/>
              <a:t>portate</a:t>
            </a:r>
            <a:r>
              <a:rPr lang="it-IT" dirty="0" smtClean="0"/>
              <a:t> concrete</a:t>
            </a:r>
          </a:p>
          <a:p>
            <a:pPr lvl="1"/>
            <a:endParaRPr lang="it-IT" dirty="0" smtClean="0"/>
          </a:p>
          <a:p>
            <a:r>
              <a:rPr lang="it-IT" dirty="0" smtClean="0"/>
              <a:t>Semplice </a:t>
            </a:r>
            <a:r>
              <a:rPr lang="it-IT" dirty="0" err="1" smtClean="0"/>
              <a:t>metodo</a:t>
            </a:r>
            <a:r>
              <a:rPr lang="it-IT" dirty="0" smtClean="0"/>
              <a:t> per </a:t>
            </a:r>
            <a:r>
              <a:rPr lang="it-IT" dirty="0" err="1" smtClean="0"/>
              <a:t>creare</a:t>
            </a:r>
            <a:r>
              <a:rPr lang="it-IT" dirty="0" smtClean="0"/>
              <a:t> una </a:t>
            </a:r>
            <a:r>
              <a:rPr lang="it-IT" dirty="0" err="1" smtClean="0"/>
              <a:t>famiglia</a:t>
            </a:r>
            <a:r>
              <a:rPr lang="it-IT" dirty="0" smtClean="0"/>
              <a:t> di </a:t>
            </a:r>
            <a:r>
              <a:rPr lang="it-IT" dirty="0" err="1" smtClean="0"/>
              <a:t>oggetti</a:t>
            </a:r>
            <a:r>
              <a:rPr lang="it-IT" dirty="0" smtClean="0"/>
              <a:t>. Ma </a:t>
            </a:r>
            <a:r>
              <a:rPr lang="it-IT" dirty="0" err="1" smtClean="0"/>
              <a:t>quando</a:t>
            </a:r>
            <a:r>
              <a:rPr lang="it-IT" dirty="0" smtClean="0"/>
              <a:t> le </a:t>
            </a:r>
            <a:r>
              <a:rPr lang="it-IT" dirty="0" err="1" smtClean="0"/>
              <a:t>famiglie</a:t>
            </a:r>
            <a:r>
              <a:rPr lang="it-IT" dirty="0" smtClean="0"/>
              <a:t> sono </a:t>
            </a:r>
            <a:r>
              <a:rPr lang="it-IT" dirty="0" err="1" smtClean="0"/>
              <a:t>più</a:t>
            </a:r>
            <a:r>
              <a:rPr lang="it-IT" dirty="0" smtClean="0"/>
              <a:t> di </a:t>
            </a:r>
            <a:r>
              <a:rPr lang="it-IT" dirty="0" err="1" smtClean="0"/>
              <a:t>una</a:t>
            </a:r>
            <a:r>
              <a:rPr lang="it-IT" dirty="0" smtClean="0"/>
              <a:t>?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it-IT" sz="11500" dirty="0" smtClean="0"/>
              <a:t>Demo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Quali principi abbiamo applicato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it-IT" sz="4400" dirty="0" err="1" smtClean="0"/>
              <a:t>Depend</a:t>
            </a:r>
            <a:r>
              <a:rPr lang="it-IT" sz="4400" dirty="0" smtClean="0"/>
              <a:t> on </a:t>
            </a:r>
            <a:r>
              <a:rPr lang="it-IT" sz="4400" dirty="0" err="1" smtClean="0"/>
              <a:t>abstractions</a:t>
            </a:r>
            <a:r>
              <a:rPr lang="it-IT" sz="4400" dirty="0" smtClean="0"/>
              <a:t>. Do </a:t>
            </a:r>
            <a:r>
              <a:rPr lang="it-IT" sz="4400" dirty="0" err="1" smtClean="0"/>
              <a:t>not</a:t>
            </a:r>
            <a:r>
              <a:rPr lang="it-IT" sz="4400" dirty="0" smtClean="0"/>
              <a:t> </a:t>
            </a:r>
            <a:r>
              <a:rPr lang="it-IT" sz="4400" dirty="0" err="1" smtClean="0"/>
              <a:t>depend</a:t>
            </a:r>
            <a:r>
              <a:rPr lang="it-IT" sz="4400" dirty="0" smtClean="0"/>
              <a:t> on concrete </a:t>
            </a:r>
            <a:r>
              <a:rPr lang="it-IT" sz="4400" dirty="0" err="1" smtClean="0"/>
              <a:t>classes</a:t>
            </a:r>
            <a:r>
              <a:rPr lang="it-IT" sz="44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Abstract</a:t>
            </a:r>
            <a:r>
              <a:rPr lang="it-IT" dirty="0" smtClean="0"/>
              <a:t> Factory</a:t>
            </a:r>
            <a:endParaRPr lang="it-IT" dirty="0"/>
          </a:p>
        </p:txBody>
      </p:sp>
      <p:pic>
        <p:nvPicPr>
          <p:cNvPr id="4" name="Content Placeholder 3" descr="abstract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1928802"/>
            <a:ext cx="5857915" cy="44291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Ci </a:t>
            </a:r>
            <a:r>
              <a:rPr lang="it-IT" dirty="0" err="1" smtClean="0"/>
              <a:t>chiamano</a:t>
            </a:r>
            <a:r>
              <a:rPr lang="it-IT" dirty="0" smtClean="0"/>
              <a:t> da </a:t>
            </a:r>
            <a:r>
              <a:rPr lang="it-IT" dirty="0" err="1" smtClean="0"/>
              <a:t>Las</a:t>
            </a:r>
            <a:r>
              <a:rPr lang="it-IT" dirty="0" smtClean="0"/>
              <a:t> </a:t>
            </a:r>
            <a:r>
              <a:rPr lang="it-IT" dirty="0" err="1" smtClean="0"/>
              <a:t>Vegas…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328865"/>
          </a:xfrm>
        </p:spPr>
        <p:txBody>
          <a:bodyPr/>
          <a:lstStyle/>
          <a:p>
            <a:r>
              <a:rPr lang="it-IT" dirty="0" smtClean="0"/>
              <a:t>Per </a:t>
            </a:r>
            <a:r>
              <a:rPr lang="it-IT" dirty="0" err="1" smtClean="0"/>
              <a:t>implementare</a:t>
            </a:r>
            <a:r>
              <a:rPr lang="it-IT" dirty="0" smtClean="0"/>
              <a:t> il </a:t>
            </a:r>
            <a:r>
              <a:rPr lang="it-IT" dirty="0" err="1" smtClean="0"/>
              <a:t>software</a:t>
            </a:r>
            <a:r>
              <a:rPr lang="it-IT" dirty="0" smtClean="0"/>
              <a:t> di </a:t>
            </a:r>
            <a:r>
              <a:rPr lang="it-IT" dirty="0" err="1" smtClean="0"/>
              <a:t>gestione</a:t>
            </a:r>
            <a:r>
              <a:rPr lang="it-IT" dirty="0" smtClean="0"/>
              <a:t> delle </a:t>
            </a:r>
            <a:r>
              <a:rPr lang="it-IT" dirty="0" err="1" smtClean="0"/>
              <a:t>slot</a:t>
            </a:r>
            <a:r>
              <a:rPr lang="it-IT" dirty="0" smtClean="0"/>
              <a:t> </a:t>
            </a:r>
            <a:r>
              <a:rPr lang="it-IT" dirty="0" err="1" smtClean="0"/>
              <a:t>machine</a:t>
            </a:r>
            <a:r>
              <a:rPr lang="it-IT" dirty="0" smtClean="0"/>
              <a:t>.</a:t>
            </a:r>
          </a:p>
          <a:p>
            <a:pPr>
              <a:buNone/>
            </a:pPr>
            <a:endParaRPr lang="it-IT" dirty="0" smtClean="0"/>
          </a:p>
          <a:p>
            <a:r>
              <a:rPr lang="it-IT" dirty="0" smtClean="0"/>
              <a:t>Il diagramma degli stati è </a:t>
            </a:r>
            <a:r>
              <a:rPr lang="it-IT" dirty="0" err="1" smtClean="0"/>
              <a:t>questo…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Slot </a:t>
            </a:r>
            <a:r>
              <a:rPr lang="it-IT" dirty="0" err="1" smtClean="0"/>
              <a:t>Machine</a:t>
            </a:r>
            <a:endParaRPr lang="it-IT" dirty="0"/>
          </a:p>
        </p:txBody>
      </p:sp>
      <p:sp>
        <p:nvSpPr>
          <p:cNvPr id="4" name="Oval 3"/>
          <p:cNvSpPr/>
          <p:nvPr/>
        </p:nvSpPr>
        <p:spPr>
          <a:xfrm>
            <a:off x="1214414" y="3214686"/>
            <a:ext cx="1500198" cy="1285884"/>
          </a:xfrm>
          <a:prstGeom prst="ellipse">
            <a:avLst/>
          </a:prstGeom>
          <a:effectLst>
            <a:outerShdw blurRad="39000" dist="254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dirty="0" err="1" smtClean="0">
                <a:solidFill>
                  <a:schemeClr val="tx1"/>
                </a:solidFill>
              </a:rPr>
              <a:t>NoCoin</a:t>
            </a:r>
            <a:endParaRPr lang="it-IT" b="1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643306" y="2000240"/>
            <a:ext cx="1500198" cy="1285884"/>
          </a:xfrm>
          <a:prstGeom prst="ellipse">
            <a:avLst/>
          </a:prstGeom>
          <a:effectLst>
            <a:outerShdw blurRad="39000" dist="254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dirty="0" err="1" smtClean="0">
                <a:solidFill>
                  <a:schemeClr val="tx1"/>
                </a:solidFill>
              </a:rPr>
              <a:t>Ready</a:t>
            </a:r>
            <a:endParaRPr lang="it-IT" b="1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571868" y="4572008"/>
            <a:ext cx="1714512" cy="1285884"/>
          </a:xfrm>
          <a:prstGeom prst="ellipse">
            <a:avLst/>
          </a:prstGeom>
          <a:effectLst>
            <a:outerShdw blurRad="39000" dist="254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dirty="0" err="1" smtClean="0">
                <a:solidFill>
                  <a:schemeClr val="tx1"/>
                </a:solidFill>
              </a:rPr>
              <a:t>Running</a:t>
            </a:r>
            <a:endParaRPr lang="it-IT" b="1" dirty="0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6143636" y="3286124"/>
            <a:ext cx="1500198" cy="1285884"/>
          </a:xfrm>
          <a:prstGeom prst="ellipse">
            <a:avLst/>
          </a:prstGeom>
          <a:effectLst>
            <a:outerShdw blurRad="39000" dist="254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dirty="0" err="1" smtClean="0">
                <a:solidFill>
                  <a:schemeClr val="tx1"/>
                </a:solidFill>
              </a:rPr>
              <a:t>Winner</a:t>
            </a:r>
            <a:endParaRPr lang="it-IT" b="1" dirty="0">
              <a:solidFill>
                <a:schemeClr val="tx1"/>
              </a:solidFill>
            </a:endParaRPr>
          </a:p>
        </p:txBody>
      </p:sp>
      <p:cxnSp>
        <p:nvCxnSpPr>
          <p:cNvPr id="9" name="Shape 8"/>
          <p:cNvCxnSpPr>
            <a:stCxn id="4" idx="0"/>
            <a:endCxn id="5" idx="2"/>
          </p:cNvCxnSpPr>
          <p:nvPr/>
        </p:nvCxnSpPr>
        <p:spPr>
          <a:xfrm rot="5400000" flipH="1" flipV="1">
            <a:off x="2518157" y="2089538"/>
            <a:ext cx="571504" cy="1678793"/>
          </a:xfrm>
          <a:prstGeom prst="curvedConnector2">
            <a:avLst/>
          </a:prstGeom>
          <a:ln w="254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hape 9"/>
          <p:cNvCxnSpPr>
            <a:stCxn id="5" idx="4"/>
            <a:endCxn id="6" idx="0"/>
          </p:cNvCxnSpPr>
          <p:nvPr/>
        </p:nvCxnSpPr>
        <p:spPr>
          <a:xfrm rot="16200000" flipH="1">
            <a:off x="3768322" y="3911206"/>
            <a:ext cx="1285884" cy="35719"/>
          </a:xfrm>
          <a:prstGeom prst="curvedConnector3">
            <a:avLst>
              <a:gd name="adj1" fmla="val 50000"/>
            </a:avLst>
          </a:prstGeom>
          <a:ln w="254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hape 12"/>
          <p:cNvCxnSpPr>
            <a:stCxn id="6" idx="6"/>
            <a:endCxn id="7" idx="4"/>
          </p:cNvCxnSpPr>
          <p:nvPr/>
        </p:nvCxnSpPr>
        <p:spPr>
          <a:xfrm flipV="1">
            <a:off x="5286380" y="4572008"/>
            <a:ext cx="1607355" cy="642942"/>
          </a:xfrm>
          <a:prstGeom prst="curvedConnector2">
            <a:avLst/>
          </a:prstGeom>
          <a:ln w="254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hape 15"/>
          <p:cNvCxnSpPr>
            <a:stCxn id="7" idx="0"/>
            <a:endCxn id="5" idx="6"/>
          </p:cNvCxnSpPr>
          <p:nvPr/>
        </p:nvCxnSpPr>
        <p:spPr>
          <a:xfrm rot="16200000" flipV="1">
            <a:off x="5697149" y="2089537"/>
            <a:ext cx="642942" cy="1750231"/>
          </a:xfrm>
          <a:prstGeom prst="curvedConnector2">
            <a:avLst/>
          </a:prstGeom>
          <a:ln w="254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hape 18"/>
          <p:cNvCxnSpPr>
            <a:stCxn id="6" idx="2"/>
            <a:endCxn id="4" idx="4"/>
          </p:cNvCxnSpPr>
          <p:nvPr/>
        </p:nvCxnSpPr>
        <p:spPr>
          <a:xfrm rot="10800000">
            <a:off x="1964514" y="4500570"/>
            <a:ext cx="1607355" cy="714380"/>
          </a:xfrm>
          <a:prstGeom prst="curvedConnector2">
            <a:avLst/>
          </a:prstGeom>
          <a:ln w="254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Prima </a:t>
            </a:r>
            <a:r>
              <a:rPr lang="it-IT" dirty="0" err="1" smtClean="0"/>
              <a:t>implementazione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Guardando il diagramma degli stati la prima soluzione che ci viene in mente è quella di realizzare una </a:t>
            </a:r>
            <a:r>
              <a:rPr lang="it-IT" i="1" dirty="0" smtClean="0"/>
              <a:t>classe che gestisce le transizioni tra gli stati</a:t>
            </a:r>
            <a:endParaRPr lang="it-IT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it-IT" sz="11500" dirty="0" smtClean="0"/>
              <a:t>Demo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it-IT" sz="13800" dirty="0" smtClean="0"/>
              <a:t>Demo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Ok</a:t>
            </a:r>
            <a:r>
              <a:rPr lang="it-IT" dirty="0" smtClean="0"/>
              <a:t> </a:t>
            </a:r>
            <a:r>
              <a:rPr lang="it-IT" dirty="0" err="1" smtClean="0"/>
              <a:t>ma…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/>
              <a:t>Non vi sembra un po’ troppo </a:t>
            </a:r>
            <a:r>
              <a:rPr lang="it-IT" b="1" dirty="0" smtClean="0"/>
              <a:t>complicato</a:t>
            </a:r>
            <a:r>
              <a:rPr lang="it-IT" dirty="0" smtClean="0"/>
              <a:t> e un po’ </a:t>
            </a:r>
            <a:r>
              <a:rPr lang="it-IT" b="1" dirty="0" smtClean="0"/>
              <a:t>poco leggibile</a:t>
            </a:r>
            <a:r>
              <a:rPr lang="it-IT" dirty="0" smtClean="0"/>
              <a:t>?</a:t>
            </a:r>
          </a:p>
          <a:p>
            <a:endParaRPr lang="it-IT" dirty="0" smtClean="0"/>
          </a:p>
          <a:p>
            <a:pPr>
              <a:buNone/>
            </a:pPr>
            <a:r>
              <a:rPr lang="it-IT" dirty="0" smtClean="0"/>
              <a:t>Ricordiamoci del principio “</a:t>
            </a:r>
            <a:r>
              <a:rPr lang="it-IT" b="1" dirty="0" err="1" smtClean="0"/>
              <a:t>encapsulate</a:t>
            </a:r>
            <a:r>
              <a:rPr lang="it-IT" b="1" dirty="0" smtClean="0"/>
              <a:t> </a:t>
            </a:r>
            <a:r>
              <a:rPr lang="it-IT" b="1" dirty="0" err="1" smtClean="0"/>
              <a:t>what</a:t>
            </a:r>
            <a:r>
              <a:rPr lang="it-IT" b="1" dirty="0" smtClean="0"/>
              <a:t> </a:t>
            </a:r>
            <a:r>
              <a:rPr lang="it-IT" b="1" dirty="0" err="1" smtClean="0"/>
              <a:t>varies</a:t>
            </a:r>
            <a:r>
              <a:rPr lang="it-IT" dirty="0" smtClean="0"/>
              <a:t>”</a:t>
            </a:r>
          </a:p>
          <a:p>
            <a:pPr>
              <a:buNone/>
            </a:pPr>
            <a:r>
              <a:rPr lang="it-IT" dirty="0" smtClean="0"/>
              <a:t>In questo caso quello che cambia è lo stato … quindi 1 classe per 1 stato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it-IT" sz="11500" dirty="0" smtClean="0"/>
              <a:t>Demo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State </a:t>
            </a:r>
            <a:r>
              <a:rPr lang="it-IT" dirty="0" err="1" smtClean="0"/>
              <a:t>Pattern</a:t>
            </a:r>
            <a:endParaRPr lang="it-IT" dirty="0"/>
          </a:p>
        </p:txBody>
      </p:sp>
      <p:pic>
        <p:nvPicPr>
          <p:cNvPr id="4" name="Content Placeholder 3" descr="state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2285992"/>
            <a:ext cx="7641752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Tre </a:t>
            </a:r>
            <a:r>
              <a:rPr lang="it-IT" dirty="0" err="1" smtClean="0"/>
              <a:t>modi</a:t>
            </a:r>
            <a:r>
              <a:rPr lang="it-IT" dirty="0" smtClean="0"/>
              <a:t> di </a:t>
            </a:r>
            <a:r>
              <a:rPr lang="it-IT" dirty="0" err="1" smtClean="0"/>
              <a:t>usare</a:t>
            </a:r>
            <a:r>
              <a:rPr lang="it-IT" dirty="0" smtClean="0"/>
              <a:t> i Pattern?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Il </a:t>
            </a:r>
            <a:r>
              <a:rPr lang="it-IT" dirty="0" err="1" smtClean="0"/>
              <a:t>Principiante</a:t>
            </a:r>
            <a:r>
              <a:rPr lang="it-IT" dirty="0" smtClean="0"/>
              <a:t>: </a:t>
            </a:r>
            <a:r>
              <a:rPr lang="it-IT" dirty="0" err="1" smtClean="0"/>
              <a:t>pensa</a:t>
            </a:r>
            <a:r>
              <a:rPr lang="it-IT" dirty="0" smtClean="0"/>
              <a:t> “più </a:t>
            </a:r>
            <a:r>
              <a:rPr lang="it-IT" dirty="0" err="1" smtClean="0"/>
              <a:t>pattern</a:t>
            </a:r>
            <a:r>
              <a:rPr lang="it-IT" dirty="0" smtClean="0"/>
              <a:t> uso </a:t>
            </a:r>
            <a:r>
              <a:rPr lang="it-IT" dirty="0" err="1" smtClean="0"/>
              <a:t>meglio</a:t>
            </a:r>
            <a:r>
              <a:rPr lang="it-IT" dirty="0" smtClean="0"/>
              <a:t> è”</a:t>
            </a:r>
          </a:p>
          <a:p>
            <a:endParaRPr lang="it-IT" dirty="0" smtClean="0"/>
          </a:p>
          <a:p>
            <a:r>
              <a:rPr lang="it-IT" dirty="0" smtClean="0"/>
              <a:t>Il mediano: “cerca di infilare i pattern dove non entrano”</a:t>
            </a:r>
          </a:p>
          <a:p>
            <a:endParaRPr lang="it-IT" dirty="0" smtClean="0"/>
          </a:p>
          <a:p>
            <a:r>
              <a:rPr lang="it-IT" dirty="0" smtClean="0"/>
              <a:t>Il </a:t>
            </a:r>
            <a:r>
              <a:rPr lang="it-IT" dirty="0" err="1" smtClean="0"/>
              <a:t>Guru</a:t>
            </a:r>
            <a:r>
              <a:rPr lang="it-IT" dirty="0" smtClean="0"/>
              <a:t>: </a:t>
            </a:r>
            <a:r>
              <a:rPr lang="it-IT" dirty="0" err="1" smtClean="0"/>
              <a:t>utilizza</a:t>
            </a:r>
            <a:r>
              <a:rPr lang="it-IT" dirty="0" smtClean="0"/>
              <a:t> un </a:t>
            </a:r>
            <a:r>
              <a:rPr lang="it-IT" dirty="0" err="1" smtClean="0"/>
              <a:t>pattern</a:t>
            </a:r>
            <a:r>
              <a:rPr lang="it-IT" dirty="0" smtClean="0"/>
              <a:t> quando </a:t>
            </a:r>
            <a:r>
              <a:rPr lang="it-IT" dirty="0" err="1" smtClean="0"/>
              <a:t>l’</a:t>
            </a:r>
            <a:r>
              <a:rPr lang="it-IT" dirty="0" smtClean="0"/>
              <a:t>esigenza </a:t>
            </a:r>
            <a:r>
              <a:rPr lang="it-IT" dirty="0" err="1" smtClean="0"/>
              <a:t>emerge</a:t>
            </a:r>
            <a:r>
              <a:rPr lang="it-IT" dirty="0" smtClean="0"/>
              <a:t> in </a:t>
            </a:r>
            <a:r>
              <a:rPr lang="it-IT" dirty="0" err="1" smtClean="0"/>
              <a:t>modo</a:t>
            </a:r>
            <a:r>
              <a:rPr lang="it-IT" dirty="0" smtClean="0"/>
              <a:t> naturale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Come non usarli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it-IT" dirty="0" smtClean="0">
                <a:solidFill>
                  <a:srgbClr val="EAEAEA"/>
                </a:solidFill>
                <a:hlinkClick r:id="rId2"/>
              </a:rPr>
              <a:t>http://www.phppatterns.com/</a:t>
            </a:r>
            <a:r>
              <a:rPr lang="it-IT" dirty="0" err="1" smtClean="0">
                <a:solidFill>
                  <a:srgbClr val="EAEAEA"/>
                </a:solidFill>
                <a:hlinkClick r:id="rId2"/>
              </a:rPr>
              <a:t>docs</a:t>
            </a:r>
            <a:r>
              <a:rPr lang="it-IT" dirty="0" smtClean="0">
                <a:solidFill>
                  <a:srgbClr val="EAEAEA"/>
                </a:solidFill>
                <a:hlinkClick r:id="rId2"/>
              </a:rPr>
              <a:t>/design/hello_world_in_patterns</a:t>
            </a:r>
            <a:endParaRPr lang="it-IT" dirty="0" smtClean="0">
              <a:solidFill>
                <a:srgbClr val="EAEAEA"/>
              </a:solidFill>
            </a:endParaRPr>
          </a:p>
          <a:p>
            <a:pPr>
              <a:buNone/>
            </a:pPr>
            <a:endParaRPr lang="it-IT" dirty="0" smtClean="0"/>
          </a:p>
          <a:p>
            <a:r>
              <a:rPr lang="it-IT" dirty="0" smtClean="0"/>
              <a:t>Un esempio di abuso di pattern</a:t>
            </a:r>
          </a:p>
          <a:p>
            <a:r>
              <a:rPr lang="en-US" sz="3200" dirty="0" smtClean="0"/>
              <a:t>Per </a:t>
            </a:r>
            <a:r>
              <a:rPr lang="en-US" sz="3200" dirty="0" err="1" smtClean="0"/>
              <a:t>scrivere</a:t>
            </a:r>
            <a:r>
              <a:rPr lang="en-US" sz="3200" dirty="0" smtClean="0"/>
              <a:t> un </a:t>
            </a:r>
            <a:r>
              <a:rPr lang="en-US" sz="3200" dirty="0" err="1" smtClean="0"/>
              <a:t>HelloWorld</a:t>
            </a:r>
            <a:r>
              <a:rPr lang="it-IT" sz="3200" dirty="0" smtClean="0"/>
              <a:t> usa</a:t>
            </a:r>
            <a:r>
              <a:rPr lang="it-IT" dirty="0" smtClean="0"/>
              <a:t> </a:t>
            </a:r>
          </a:p>
          <a:p>
            <a:pPr lvl="1"/>
            <a:r>
              <a:rPr lang="en-US" dirty="0" smtClean="0"/>
              <a:t>Strategy</a:t>
            </a:r>
          </a:p>
          <a:p>
            <a:pPr lvl="1"/>
            <a:r>
              <a:rPr lang="en-US" dirty="0" smtClean="0"/>
              <a:t>Decorator</a:t>
            </a:r>
          </a:p>
          <a:p>
            <a:pPr lvl="1"/>
            <a:r>
              <a:rPr lang="en-US" dirty="0" smtClean="0"/>
              <a:t>Factory Method</a:t>
            </a:r>
          </a:p>
          <a:p>
            <a:pPr lvl="1"/>
            <a:r>
              <a:rPr lang="en-US" dirty="0" smtClean="0"/>
              <a:t>Façade </a:t>
            </a:r>
          </a:p>
          <a:p>
            <a:pPr lvl="1"/>
            <a:r>
              <a:rPr lang="en-US" dirty="0" smtClean="0"/>
              <a:t>Model-View-Controller</a:t>
            </a:r>
          </a:p>
          <a:p>
            <a:pPr lvl="1"/>
            <a:r>
              <a:rPr lang="en-US" dirty="0" smtClean="0"/>
              <a:t>Observer</a:t>
            </a:r>
          </a:p>
          <a:p>
            <a:pPr lvl="1"/>
            <a:endParaRPr lang="en-US" dirty="0" smtClean="0"/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Conclusioni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dirty="0" smtClean="0"/>
              <a:t>Cos’hanno </a:t>
            </a:r>
            <a:r>
              <a:rPr lang="it-IT" dirty="0" err="1" smtClean="0"/>
              <a:t>in</a:t>
            </a:r>
            <a:r>
              <a:rPr lang="it-IT" dirty="0" smtClean="0"/>
              <a:t> comune </a:t>
            </a:r>
            <a:r>
              <a:rPr lang="it-IT" dirty="0" err="1" smtClean="0"/>
              <a:t>tutti</a:t>
            </a:r>
            <a:r>
              <a:rPr lang="it-IT" dirty="0" smtClean="0"/>
              <a:t> i </a:t>
            </a:r>
            <a:r>
              <a:rPr lang="it-IT" dirty="0" err="1" smtClean="0"/>
              <a:t>pattern</a:t>
            </a:r>
            <a:r>
              <a:rPr lang="it-IT" dirty="0" smtClean="0"/>
              <a:t> visti?</a:t>
            </a:r>
          </a:p>
          <a:p>
            <a:r>
              <a:rPr lang="it-IT" dirty="0" smtClean="0"/>
              <a:t>Non hanno nulla di magico ma applicano alcuni semplici principi:</a:t>
            </a:r>
          </a:p>
          <a:p>
            <a:pPr lvl="2"/>
            <a:r>
              <a:rPr lang="it-IT" dirty="0" err="1" smtClean="0"/>
              <a:t>Encapsulate</a:t>
            </a:r>
            <a:r>
              <a:rPr lang="it-IT" dirty="0" smtClean="0"/>
              <a:t> </a:t>
            </a:r>
            <a:r>
              <a:rPr lang="it-IT" dirty="0" err="1" smtClean="0"/>
              <a:t>what</a:t>
            </a:r>
            <a:r>
              <a:rPr lang="it-IT" dirty="0" smtClean="0"/>
              <a:t> </a:t>
            </a:r>
            <a:r>
              <a:rPr lang="it-IT" dirty="0" err="1" smtClean="0"/>
              <a:t>varies</a:t>
            </a:r>
            <a:endParaRPr lang="it-IT" dirty="0" smtClean="0"/>
          </a:p>
          <a:p>
            <a:pPr lvl="2"/>
            <a:r>
              <a:rPr lang="it-IT" dirty="0" smtClean="0"/>
              <a:t>Program </a:t>
            </a:r>
            <a:r>
              <a:rPr lang="it-IT" dirty="0" err="1" smtClean="0"/>
              <a:t>to</a:t>
            </a:r>
            <a:r>
              <a:rPr lang="it-IT" dirty="0" smtClean="0"/>
              <a:t> </a:t>
            </a:r>
            <a:r>
              <a:rPr lang="it-IT" dirty="0" err="1" smtClean="0"/>
              <a:t>an</a:t>
            </a:r>
            <a:r>
              <a:rPr lang="it-IT" dirty="0" smtClean="0"/>
              <a:t> interface </a:t>
            </a:r>
            <a:r>
              <a:rPr lang="it-IT" dirty="0" err="1" smtClean="0"/>
              <a:t>not</a:t>
            </a:r>
            <a:r>
              <a:rPr lang="it-IT" dirty="0" smtClean="0"/>
              <a:t> </a:t>
            </a:r>
            <a:r>
              <a:rPr lang="it-IT" dirty="0" err="1" smtClean="0"/>
              <a:t>to</a:t>
            </a:r>
            <a:r>
              <a:rPr lang="it-IT" dirty="0" smtClean="0"/>
              <a:t> </a:t>
            </a:r>
            <a:r>
              <a:rPr lang="it-IT" dirty="0" err="1" smtClean="0"/>
              <a:t>an</a:t>
            </a:r>
            <a:r>
              <a:rPr lang="it-IT" dirty="0" smtClean="0"/>
              <a:t> </a:t>
            </a:r>
            <a:r>
              <a:rPr lang="it-IT" dirty="0" err="1" smtClean="0"/>
              <a:t>implementation</a:t>
            </a:r>
            <a:endParaRPr lang="it-IT" dirty="0" smtClean="0"/>
          </a:p>
          <a:p>
            <a:pPr lvl="2"/>
            <a:r>
              <a:rPr lang="it-IT" dirty="0" smtClean="0"/>
              <a:t>Favor </a:t>
            </a:r>
            <a:r>
              <a:rPr lang="it-IT" dirty="0" err="1" smtClean="0"/>
              <a:t>incapsulation</a:t>
            </a:r>
            <a:r>
              <a:rPr lang="it-IT" dirty="0" smtClean="0"/>
              <a:t> over </a:t>
            </a:r>
            <a:r>
              <a:rPr lang="it-IT" dirty="0" err="1" smtClean="0"/>
              <a:t>inheritance</a:t>
            </a:r>
            <a:endParaRPr lang="it-IT" dirty="0" smtClean="0"/>
          </a:p>
          <a:p>
            <a:pPr lvl="2"/>
            <a:r>
              <a:rPr lang="it-IT" dirty="0" smtClean="0"/>
              <a:t>Hollywood </a:t>
            </a:r>
            <a:r>
              <a:rPr lang="it-IT" dirty="0" err="1" smtClean="0"/>
              <a:t>Principle</a:t>
            </a:r>
            <a:endParaRPr lang="it-IT" dirty="0" smtClean="0"/>
          </a:p>
          <a:p>
            <a:pPr lvl="2"/>
            <a:r>
              <a:rPr lang="it-IT" dirty="0" err="1" smtClean="0"/>
              <a:t>Principle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Least</a:t>
            </a:r>
            <a:r>
              <a:rPr lang="it-IT" dirty="0" smtClean="0"/>
              <a:t> </a:t>
            </a:r>
            <a:r>
              <a:rPr lang="it-IT" dirty="0" err="1" smtClean="0"/>
              <a:t>Knowledge</a:t>
            </a:r>
            <a:endParaRPr lang="it-IT" dirty="0" smtClean="0"/>
          </a:p>
          <a:p>
            <a:pPr lvl="2"/>
            <a:r>
              <a:rPr lang="it-IT" dirty="0" err="1" smtClean="0"/>
              <a:t>Classes</a:t>
            </a:r>
            <a:r>
              <a:rPr lang="it-IT" dirty="0" smtClean="0"/>
              <a:t> </a:t>
            </a:r>
            <a:r>
              <a:rPr lang="it-IT" dirty="0" err="1" smtClean="0"/>
              <a:t>should</a:t>
            </a:r>
            <a:r>
              <a:rPr lang="it-IT" dirty="0" smtClean="0"/>
              <a:t> </a:t>
            </a:r>
            <a:r>
              <a:rPr lang="it-IT" dirty="0" err="1" smtClean="0"/>
              <a:t>be</a:t>
            </a:r>
            <a:r>
              <a:rPr lang="it-IT" dirty="0" smtClean="0"/>
              <a:t> open </a:t>
            </a:r>
            <a:r>
              <a:rPr lang="it-IT" dirty="0" err="1" smtClean="0"/>
              <a:t>for</a:t>
            </a:r>
            <a:r>
              <a:rPr lang="it-IT" dirty="0" smtClean="0"/>
              <a:t> </a:t>
            </a:r>
            <a:r>
              <a:rPr lang="it-IT" dirty="0" err="1" smtClean="0"/>
              <a:t>extension</a:t>
            </a:r>
            <a:r>
              <a:rPr lang="it-IT" dirty="0" smtClean="0"/>
              <a:t> </a:t>
            </a:r>
            <a:r>
              <a:rPr lang="it-IT" dirty="0" err="1" smtClean="0"/>
              <a:t>but</a:t>
            </a:r>
            <a:r>
              <a:rPr lang="it-IT" dirty="0" smtClean="0"/>
              <a:t> </a:t>
            </a:r>
            <a:r>
              <a:rPr lang="it-IT" dirty="0" err="1" smtClean="0"/>
              <a:t>close</a:t>
            </a:r>
            <a:r>
              <a:rPr lang="it-IT" dirty="0" smtClean="0"/>
              <a:t> </a:t>
            </a:r>
            <a:r>
              <a:rPr lang="it-IT" dirty="0" err="1" smtClean="0"/>
              <a:t>for</a:t>
            </a:r>
            <a:r>
              <a:rPr lang="it-IT" dirty="0" smtClean="0"/>
              <a:t> </a:t>
            </a:r>
            <a:r>
              <a:rPr lang="it-IT" dirty="0" err="1" smtClean="0"/>
              <a:t>modification</a:t>
            </a:r>
            <a:endParaRPr lang="it-IT" dirty="0" smtClean="0"/>
          </a:p>
          <a:p>
            <a:pPr lvl="2"/>
            <a:r>
              <a:rPr lang="en-US" dirty="0" smtClean="0"/>
              <a:t>Depend on abstractions. Do not depend on </a:t>
            </a:r>
            <a:r>
              <a:rPr lang="en-US" smtClean="0"/>
              <a:t>concrete classes</a:t>
            </a:r>
            <a:endParaRPr lang="it-IT" dirty="0" smtClean="0"/>
          </a:p>
          <a:p>
            <a:pPr lvl="2"/>
            <a:endParaRPr lang="it-IT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That’</a:t>
            </a:r>
            <a:r>
              <a:rPr lang="it-IT" dirty="0" smtClean="0"/>
              <a:t>s </a:t>
            </a:r>
            <a:r>
              <a:rPr lang="it-IT" dirty="0" err="1" smtClean="0"/>
              <a:t>all</a:t>
            </a:r>
            <a:r>
              <a:rPr lang="it-IT" dirty="0" smtClean="0"/>
              <a:t> </a:t>
            </a:r>
            <a:r>
              <a:rPr lang="it-IT" dirty="0" err="1" smtClean="0"/>
              <a:t>folks</a:t>
            </a:r>
            <a:r>
              <a:rPr lang="it-IT" dirty="0" smtClean="0"/>
              <a:t>!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it-IT" dirty="0" smtClean="0"/>
              <a:t>Riferimenti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Gamma, Helm, Johnson, </a:t>
            </a:r>
            <a:r>
              <a:rPr lang="en-US" dirty="0" err="1" smtClean="0"/>
              <a:t>Vlissides</a:t>
            </a:r>
            <a:r>
              <a:rPr lang="en-US" dirty="0" smtClean="0"/>
              <a:t> - Design Patterns: Elements of Reusable Object-Oriented Software</a:t>
            </a:r>
          </a:p>
          <a:p>
            <a:pPr lvl="1"/>
            <a:r>
              <a:rPr lang="it-IT" dirty="0" smtClean="0"/>
              <a:t>Joshua Kerievsky - Refactoring </a:t>
            </a:r>
            <a:r>
              <a:rPr lang="it-IT" dirty="0" err="1" smtClean="0"/>
              <a:t>to</a:t>
            </a:r>
            <a:r>
              <a:rPr lang="it-IT" dirty="0" smtClean="0"/>
              <a:t> </a:t>
            </a:r>
            <a:r>
              <a:rPr lang="it-IT" dirty="0" err="1" smtClean="0"/>
              <a:t>Patterns</a:t>
            </a:r>
            <a:endParaRPr lang="it-IT" dirty="0" smtClean="0"/>
          </a:p>
          <a:p>
            <a:pPr lvl="1"/>
            <a:r>
              <a:rPr lang="it-IT" dirty="0" smtClean="0"/>
              <a:t>Freeman – Head First Design </a:t>
            </a:r>
            <a:r>
              <a:rPr lang="it-IT" dirty="0" err="1" smtClean="0"/>
              <a:t>Patterns</a:t>
            </a:r>
            <a:r>
              <a:rPr lang="it-IT" dirty="0" smtClean="0"/>
              <a:t> – </a:t>
            </a:r>
            <a:r>
              <a:rPr lang="it-IT" dirty="0" err="1" smtClean="0"/>
              <a:t>O’Reilly</a:t>
            </a:r>
            <a:endParaRPr lang="it-IT" dirty="0" smtClean="0"/>
          </a:p>
          <a:p>
            <a:pPr lvl="1"/>
            <a:r>
              <a:rPr lang="it-IT" dirty="0" smtClean="0">
                <a:hlinkClick r:id="rId2"/>
              </a:rPr>
              <a:t>www.dofactory.com/pattern</a:t>
            </a:r>
            <a:endParaRPr lang="it-IT" dirty="0" smtClean="0"/>
          </a:p>
          <a:p>
            <a:pPr lvl="1"/>
            <a:endParaRPr lang="it-IT" dirty="0" smtClean="0"/>
          </a:p>
          <a:p>
            <a:pPr lvl="1" algn="r">
              <a:buNone/>
            </a:pPr>
            <a:r>
              <a:rPr lang="it-IT" dirty="0" smtClean="0"/>
              <a:t>Grazie</a:t>
            </a:r>
          </a:p>
          <a:p>
            <a:pPr lvl="1">
              <a:buNone/>
            </a:pPr>
            <a:endParaRPr lang="it-IT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Nel </a:t>
            </a:r>
            <a:r>
              <a:rPr lang="it-IT" dirty="0" err="1" smtClean="0"/>
              <a:t>frattempo…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Il </a:t>
            </a:r>
            <a:r>
              <a:rPr lang="it-IT" dirty="0" err="1" smtClean="0"/>
              <a:t>cliente</a:t>
            </a:r>
            <a:r>
              <a:rPr lang="it-IT" dirty="0" smtClean="0"/>
              <a:t> è </a:t>
            </a:r>
            <a:r>
              <a:rPr lang="it-IT" dirty="0" err="1" smtClean="0"/>
              <a:t>soddisfatto</a:t>
            </a:r>
            <a:r>
              <a:rPr lang="it-IT" dirty="0" smtClean="0"/>
              <a:t> del </a:t>
            </a:r>
            <a:r>
              <a:rPr lang="it-IT" dirty="0" err="1" smtClean="0"/>
              <a:t>nostro</a:t>
            </a:r>
            <a:r>
              <a:rPr lang="it-IT" dirty="0" smtClean="0"/>
              <a:t> lavoro, </a:t>
            </a:r>
            <a:r>
              <a:rPr lang="it-IT" dirty="0" err="1" smtClean="0"/>
              <a:t>inizia</a:t>
            </a:r>
            <a:r>
              <a:rPr lang="it-IT" dirty="0" smtClean="0"/>
              <a:t> ad </a:t>
            </a:r>
            <a:r>
              <a:rPr lang="it-IT" dirty="0" err="1" smtClean="0"/>
              <a:t>usarlo</a:t>
            </a:r>
            <a:r>
              <a:rPr lang="it-IT" dirty="0" smtClean="0"/>
              <a:t> e </a:t>
            </a:r>
            <a:r>
              <a:rPr lang="it-IT" dirty="0" err="1" smtClean="0"/>
              <a:t>ci</a:t>
            </a:r>
            <a:r>
              <a:rPr lang="it-IT" dirty="0" smtClean="0"/>
              <a:t> chiede </a:t>
            </a:r>
            <a:r>
              <a:rPr lang="it-IT" dirty="0" err="1" smtClean="0"/>
              <a:t>di</a:t>
            </a:r>
            <a:r>
              <a:rPr lang="it-IT" dirty="0" smtClean="0"/>
              <a:t> introdurre </a:t>
            </a:r>
            <a:r>
              <a:rPr lang="it-IT" dirty="0" err="1" smtClean="0"/>
              <a:t>numerosi</a:t>
            </a:r>
            <a:r>
              <a:rPr lang="it-IT" dirty="0" smtClean="0"/>
              <a:t> modelli </a:t>
            </a:r>
            <a:r>
              <a:rPr lang="it-IT" dirty="0" err="1" smtClean="0"/>
              <a:t>di</a:t>
            </a:r>
            <a:r>
              <a:rPr lang="it-IT" dirty="0" smtClean="0"/>
              <a:t> automobile:</a:t>
            </a:r>
          </a:p>
          <a:p>
            <a:pPr lvl="2"/>
            <a:r>
              <a:rPr lang="it-IT" sz="2800" dirty="0" err="1" smtClean="0"/>
              <a:t>Mercedes</a:t>
            </a:r>
            <a:r>
              <a:rPr lang="it-IT" sz="2800" dirty="0" smtClean="0"/>
              <a:t> </a:t>
            </a:r>
          </a:p>
          <a:p>
            <a:pPr lvl="2"/>
            <a:r>
              <a:rPr lang="it-IT" sz="2800" dirty="0" err="1" smtClean="0"/>
              <a:t>Audi</a:t>
            </a:r>
            <a:endParaRPr lang="it-IT" sz="2800" dirty="0" smtClean="0"/>
          </a:p>
          <a:p>
            <a:pPr lvl="2"/>
            <a:r>
              <a:rPr lang="it-IT" sz="2800" dirty="0" err="1" smtClean="0"/>
              <a:t>Porsche</a:t>
            </a:r>
            <a:endParaRPr lang="it-IT" sz="2800" dirty="0" smtClean="0"/>
          </a:p>
          <a:p>
            <a:pPr lvl="2"/>
            <a:r>
              <a:rPr lang="it-IT" sz="2800" dirty="0" smtClean="0"/>
              <a:t>Alfa </a:t>
            </a:r>
            <a:r>
              <a:rPr lang="it-IT" sz="2800" dirty="0" err="1" smtClean="0"/>
              <a:t>Romeo</a:t>
            </a:r>
            <a:endParaRPr lang="it-IT" sz="2800" dirty="0" smtClean="0"/>
          </a:p>
          <a:p>
            <a:pPr lvl="2"/>
            <a:r>
              <a:rPr lang="it-IT" sz="2800" dirty="0" smtClean="0"/>
              <a:t>…</a:t>
            </a:r>
            <a:endParaRPr lang="it-IT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 </a:t>
            </a:r>
            <a:r>
              <a:rPr lang="it-IT" dirty="0" err="1" smtClean="0"/>
              <a:t>la</a:t>
            </a:r>
            <a:r>
              <a:rPr lang="it-IT" dirty="0" smtClean="0"/>
              <a:t> nostra </a:t>
            </a:r>
            <a:r>
              <a:rPr lang="it-IT" dirty="0" err="1" smtClean="0"/>
              <a:t>architettura…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it-IT" dirty="0" smtClean="0"/>
              <a:t>… supporta le modifiche senza problemi!</a:t>
            </a:r>
          </a:p>
          <a:p>
            <a:pPr algn="ctr">
              <a:buNone/>
            </a:pPr>
            <a:r>
              <a:rPr lang="it-IT" dirty="0" smtClean="0"/>
              <a:t>Sembra perfetta.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Però, </a:t>
            </a:r>
            <a:r>
              <a:rPr lang="it-IT" dirty="0" err="1" smtClean="0"/>
              <a:t>sapevamo</a:t>
            </a:r>
            <a:r>
              <a:rPr lang="it-IT" dirty="0" smtClean="0"/>
              <a:t> che sarebbe </a:t>
            </a:r>
            <a:r>
              <a:rPr lang="it-IT" dirty="0" err="1" smtClean="0"/>
              <a:t>arrivata…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/>
              <a:t>… </a:t>
            </a:r>
            <a:r>
              <a:rPr lang="it-IT" dirty="0" err="1" smtClean="0"/>
              <a:t>la</a:t>
            </a:r>
            <a:r>
              <a:rPr lang="it-IT" dirty="0" smtClean="0"/>
              <a:t> prima </a:t>
            </a:r>
            <a:r>
              <a:rPr lang="it-IT" dirty="0" err="1" smtClean="0"/>
              <a:t>richiesta</a:t>
            </a:r>
            <a:r>
              <a:rPr lang="it-IT" dirty="0" smtClean="0"/>
              <a:t> di </a:t>
            </a:r>
            <a:r>
              <a:rPr lang="it-IT" dirty="0" err="1" smtClean="0"/>
              <a:t>modifica</a:t>
            </a:r>
            <a:r>
              <a:rPr lang="it-IT" dirty="0" smtClean="0"/>
              <a:t> alla </a:t>
            </a:r>
            <a:r>
              <a:rPr lang="it-IT" dirty="0" err="1" smtClean="0"/>
              <a:t>logica</a:t>
            </a:r>
            <a:r>
              <a:rPr lang="it-IT" dirty="0" smtClean="0"/>
              <a:t> applicativa.</a:t>
            </a:r>
          </a:p>
          <a:p>
            <a:pPr>
              <a:buNone/>
            </a:pPr>
            <a:endParaRPr lang="it-IT" dirty="0" smtClean="0"/>
          </a:p>
          <a:p>
            <a:r>
              <a:rPr lang="it-IT" dirty="0" smtClean="0"/>
              <a:t>Il </a:t>
            </a:r>
            <a:r>
              <a:rPr lang="it-IT" dirty="0" err="1" smtClean="0"/>
              <a:t>cliente</a:t>
            </a:r>
            <a:r>
              <a:rPr lang="it-IT" dirty="0" smtClean="0"/>
              <a:t> chiede </a:t>
            </a:r>
            <a:r>
              <a:rPr lang="it-IT" dirty="0" err="1" smtClean="0"/>
              <a:t>che</a:t>
            </a:r>
            <a:r>
              <a:rPr lang="it-IT" dirty="0" smtClean="0"/>
              <a:t> venga </a:t>
            </a:r>
            <a:r>
              <a:rPr lang="it-IT" dirty="0" err="1" smtClean="0"/>
              <a:t>introdotta</a:t>
            </a:r>
            <a:r>
              <a:rPr lang="it-IT" dirty="0" smtClean="0"/>
              <a:t> la </a:t>
            </a:r>
            <a:r>
              <a:rPr lang="it-IT" dirty="0" err="1" smtClean="0"/>
              <a:t>possibilità</a:t>
            </a:r>
            <a:r>
              <a:rPr lang="it-IT" dirty="0" smtClean="0"/>
              <a:t> di </a:t>
            </a:r>
            <a:r>
              <a:rPr lang="it-IT" dirty="0" err="1" smtClean="0"/>
              <a:t>cambiare</a:t>
            </a:r>
            <a:r>
              <a:rPr lang="it-IT" dirty="0" smtClean="0"/>
              <a:t> marcia.</a:t>
            </a:r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 smtClean="0"/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Guisa2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Guisa2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Guisa2</Template>
  <TotalTime>1072</TotalTime>
  <Words>1440</Words>
  <Application>Microsoft Office PowerPoint</Application>
  <PresentationFormat>Presentazione su schermo (4:3)</PresentationFormat>
  <Paragraphs>268</Paragraphs>
  <Slides>66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Titoli diapositive</vt:lpstr>
      </vt:variant>
      <vt:variant>
        <vt:i4>66</vt:i4>
      </vt:variant>
    </vt:vector>
  </HeadingPairs>
  <TitlesOfParts>
    <vt:vector size="69" baseType="lpstr">
      <vt:lpstr>Guisa2</vt:lpstr>
      <vt:lpstr>1_Guisa2</vt:lpstr>
      <vt:lpstr>Module</vt:lpstr>
      <vt:lpstr>Pattern di progettazione orientati agli oggetti: principi ed esempi</vt:lpstr>
      <vt:lpstr>Thanks to…</vt:lpstr>
      <vt:lpstr>Di cosa parleremo?</vt:lpstr>
      <vt:lpstr>Esempio: un simulatore</vt:lpstr>
      <vt:lpstr>Soluzione 1</vt:lpstr>
      <vt:lpstr>Diapositiva 6</vt:lpstr>
      <vt:lpstr>Nel frattempo…</vt:lpstr>
      <vt:lpstr>E la nostra architettura…</vt:lpstr>
      <vt:lpstr>Però, sapevamo che sarebbe arrivata…</vt:lpstr>
      <vt:lpstr>…Ma noi che siamo dei bravi architetti…</vt:lpstr>
      <vt:lpstr>Diapositiva 11</vt:lpstr>
      <vt:lpstr>Attenzione</vt:lpstr>
      <vt:lpstr>Soluzioni</vt:lpstr>
      <vt:lpstr>Soluzioni</vt:lpstr>
      <vt:lpstr>Quindi??</vt:lpstr>
      <vt:lpstr>Soluzione</vt:lpstr>
      <vt:lpstr>Diapositiva 17</vt:lpstr>
      <vt:lpstr>Ricapitolando</vt:lpstr>
      <vt:lpstr>Quali principi abbiamo applicato</vt:lpstr>
      <vt:lpstr>Strategy Pattern</vt:lpstr>
      <vt:lpstr>Un po’ di teoria (poca)</vt:lpstr>
      <vt:lpstr>Gang of Four</vt:lpstr>
      <vt:lpstr>Da cosa è costituito un pattern?</vt:lpstr>
      <vt:lpstr>Cosa sono e cosa non sono?</vt:lpstr>
      <vt:lpstr>Classificazione dei pattern GoF</vt:lpstr>
      <vt:lpstr>Quali vantaggi danno?</vt:lpstr>
      <vt:lpstr>Riprendiamo con le cose serie…</vt:lpstr>
      <vt:lpstr>Pausa Caffè</vt:lpstr>
      <vt:lpstr>Diapositiva 29</vt:lpstr>
      <vt:lpstr>Problemi</vt:lpstr>
      <vt:lpstr>Soluzione</vt:lpstr>
      <vt:lpstr>Diapositiva 32</vt:lpstr>
      <vt:lpstr>Quali principi abbiamo applicato</vt:lpstr>
      <vt:lpstr>Template Method</vt:lpstr>
      <vt:lpstr>Un film con gli amici</vt:lpstr>
      <vt:lpstr>Un film con gli amici</vt:lpstr>
      <vt:lpstr>Un film con gli amici</vt:lpstr>
      <vt:lpstr>Diapositiva 38</vt:lpstr>
      <vt:lpstr>Quali principi abbiamo applicato</vt:lpstr>
      <vt:lpstr>Facade Pattern</vt:lpstr>
      <vt:lpstr>Facade Pattern</vt:lpstr>
      <vt:lpstr>Aggiungere funzionalità a runtime</vt:lpstr>
      <vt:lpstr>Cosa dobbiamo fare</vt:lpstr>
      <vt:lpstr>Diapositiva 44</vt:lpstr>
      <vt:lpstr>Cerchiamo una soluzione migliore…</vt:lpstr>
      <vt:lpstr>Diapositiva 46</vt:lpstr>
      <vt:lpstr>Quali principi abbiamo applicato</vt:lpstr>
      <vt:lpstr>Decorator Pattern</vt:lpstr>
      <vt:lpstr>Tutti al ristorante</vt:lpstr>
      <vt:lpstr>Diapositiva 50</vt:lpstr>
      <vt:lpstr>Attenzione al new</vt:lpstr>
      <vt:lpstr>Primo step</vt:lpstr>
      <vt:lpstr>Diapositiva 53</vt:lpstr>
      <vt:lpstr>Quali principi abbiamo applicato</vt:lpstr>
      <vt:lpstr>Abstract Factory</vt:lpstr>
      <vt:lpstr>Ci chiamano da Las Vegas…</vt:lpstr>
      <vt:lpstr>Slot Machine</vt:lpstr>
      <vt:lpstr>Prima implementazione</vt:lpstr>
      <vt:lpstr>Diapositiva 59</vt:lpstr>
      <vt:lpstr>Ok ma…</vt:lpstr>
      <vt:lpstr>Diapositiva 61</vt:lpstr>
      <vt:lpstr>State Pattern</vt:lpstr>
      <vt:lpstr>Tre modi di usare i Pattern?</vt:lpstr>
      <vt:lpstr>Come non usarli</vt:lpstr>
      <vt:lpstr>Conclusioni</vt:lpstr>
      <vt:lpstr>That’s all folks!</vt:lpstr>
    </vt:vector>
  </TitlesOfParts>
  <Company>CodicePlastico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Patterns By Examples</dc:title>
  <dc:creator>Emanuele DelBono</dc:creator>
  <cp:lastModifiedBy>daniele</cp:lastModifiedBy>
  <cp:revision>181</cp:revision>
  <dcterms:created xsi:type="dcterms:W3CDTF">2006-10-31T16:56:40Z</dcterms:created>
  <dcterms:modified xsi:type="dcterms:W3CDTF">2008-01-25T10:19:40Z</dcterms:modified>
</cp:coreProperties>
</file>